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media/image2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9"/>
  </p:notesMasterIdLst>
  <p:sldIdLst>
    <p:sldId id="352" r:id="rId4"/>
    <p:sldId id="347" r:id="rId5"/>
    <p:sldId id="359" r:id="rId6"/>
    <p:sldId id="383" r:id="rId7"/>
    <p:sldId id="382" r:id="rId8"/>
    <p:sldId id="358" r:id="rId9"/>
    <p:sldId id="368" r:id="rId10"/>
    <p:sldId id="361" r:id="rId11"/>
    <p:sldId id="362" r:id="rId12"/>
    <p:sldId id="363" r:id="rId13"/>
    <p:sldId id="360" r:id="rId14"/>
    <p:sldId id="365" r:id="rId15"/>
    <p:sldId id="372" r:id="rId16"/>
    <p:sldId id="371" r:id="rId17"/>
    <p:sldId id="373" r:id="rId18"/>
    <p:sldId id="374" r:id="rId19"/>
    <p:sldId id="364" r:id="rId20"/>
    <p:sldId id="369" r:id="rId21"/>
    <p:sldId id="367" r:id="rId22"/>
    <p:sldId id="377" r:id="rId23"/>
    <p:sldId id="379" r:id="rId24"/>
    <p:sldId id="375" r:id="rId25"/>
    <p:sldId id="376" r:id="rId26"/>
    <p:sldId id="370" r:id="rId27"/>
    <p:sldId id="34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D9D"/>
    <a:srgbClr val="E8FDA5"/>
    <a:srgbClr val="E0FBA3"/>
    <a:srgbClr val="EDFBA7"/>
    <a:srgbClr val="FAFEE6"/>
    <a:srgbClr val="FF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2" d="100"/>
          <a:sy n="82" d="100"/>
        </p:scale>
        <p:origin x="720" y="72"/>
      </p:cViewPr>
      <p:guideLst>
        <p:guide orient="horz" pos="2591"/>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9/25/2022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액자 12">
            <a:extLst>
              <a:ext uri="{FF2B5EF4-FFF2-40B4-BE49-F238E27FC236}">
                <a16:creationId xmlns:a16="http://schemas.microsoft.com/office/drawing/2014/main" id="{BB349F8A-D3D6-4420-A053-2F749AF60E06}"/>
              </a:ext>
            </a:extLst>
          </p:cNvPr>
          <p:cNvSpPr/>
          <p:nvPr userDrawn="1"/>
        </p:nvSpPr>
        <p:spPr>
          <a:xfrm>
            <a:off x="547181" y="1761846"/>
            <a:ext cx="11097638" cy="3334311"/>
          </a:xfrm>
          <a:prstGeom prst="frame">
            <a:avLst>
              <a:gd name="adj1" fmla="val 24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 name="그림 개체 틀 2">
            <a:extLst>
              <a:ext uri="{FF2B5EF4-FFF2-40B4-BE49-F238E27FC236}">
                <a16:creationId xmlns:a16="http://schemas.microsoft.com/office/drawing/2014/main" id="{9691762B-49EB-48A3-A86B-198F2A9709B3}"/>
              </a:ext>
            </a:extLst>
          </p:cNvPr>
          <p:cNvSpPr>
            <a:spLocks noGrp="1"/>
          </p:cNvSpPr>
          <p:nvPr>
            <p:ph type="pic" sz="quarter" idx="10" hasCustomPrompt="1"/>
          </p:nvPr>
        </p:nvSpPr>
        <p:spPr>
          <a:xfrm>
            <a:off x="910352" y="569068"/>
            <a:ext cx="3661647" cy="571986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14370B4-3C13-45C0-A952-B00548121584}"/>
              </a:ext>
            </a:extLst>
          </p:cNvPr>
          <p:cNvSpPr/>
          <p:nvPr userDrawn="1"/>
        </p:nvSpPr>
        <p:spPr>
          <a:xfrm>
            <a:off x="1" y="0"/>
            <a:ext cx="38840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5">
            <a:extLst>
              <a:ext uri="{FF2B5EF4-FFF2-40B4-BE49-F238E27FC236}">
                <a16:creationId xmlns:a16="http://schemas.microsoft.com/office/drawing/2014/main" id="{9E4B51B4-EE18-4819-8088-68502663D7B7}"/>
              </a:ext>
            </a:extLst>
          </p:cNvPr>
          <p:cNvGrpSpPr/>
          <p:nvPr userDrawn="1"/>
        </p:nvGrpSpPr>
        <p:grpSpPr>
          <a:xfrm>
            <a:off x="4484680" y="2679371"/>
            <a:ext cx="2029599" cy="3505672"/>
            <a:chOff x="1438761" y="2033015"/>
            <a:chExt cx="1980000" cy="3420000"/>
          </a:xfrm>
        </p:grpSpPr>
        <p:sp>
          <p:nvSpPr>
            <p:cNvPr id="4" name="Rounded Rectangle 41">
              <a:extLst>
                <a:ext uri="{FF2B5EF4-FFF2-40B4-BE49-F238E27FC236}">
                  <a16:creationId xmlns:a16="http://schemas.microsoft.com/office/drawing/2014/main" id="{C9356105-17CA-4587-B47D-ABD55F0030F2}"/>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2">
              <a:extLst>
                <a:ext uri="{FF2B5EF4-FFF2-40B4-BE49-F238E27FC236}">
                  <a16:creationId xmlns:a16="http://schemas.microsoft.com/office/drawing/2014/main" id="{98DE00C6-A201-4607-947A-9B6A7FB91E5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6">
              <a:extLst>
                <a:ext uri="{FF2B5EF4-FFF2-40B4-BE49-F238E27FC236}">
                  <a16:creationId xmlns:a16="http://schemas.microsoft.com/office/drawing/2014/main" id="{02E1FF0A-C482-45AA-BBA3-9B4078609158}"/>
                </a:ext>
              </a:extLst>
            </p:cNvPr>
            <p:cNvGrpSpPr/>
            <p:nvPr userDrawn="1"/>
          </p:nvGrpSpPr>
          <p:grpSpPr>
            <a:xfrm>
              <a:off x="2332851" y="5138854"/>
              <a:ext cx="191820" cy="211002"/>
              <a:chOff x="2453209" y="5151638"/>
              <a:chExt cx="191820" cy="211002"/>
            </a:xfrm>
          </p:grpSpPr>
          <p:sp>
            <p:nvSpPr>
              <p:cNvPr id="7" name="Oval 44">
                <a:extLst>
                  <a:ext uri="{FF2B5EF4-FFF2-40B4-BE49-F238E27FC236}">
                    <a16:creationId xmlns:a16="http://schemas.microsoft.com/office/drawing/2014/main" id="{A02E90A4-46B5-4BA7-9477-F169F8CD3F13}"/>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45">
                <a:extLst>
                  <a:ext uri="{FF2B5EF4-FFF2-40B4-BE49-F238E27FC236}">
                    <a16:creationId xmlns:a16="http://schemas.microsoft.com/office/drawing/2014/main" id="{ED43A757-B80F-4F70-B31F-9A2BEB28CAD4}"/>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9" name="Group 5">
            <a:extLst>
              <a:ext uri="{FF2B5EF4-FFF2-40B4-BE49-F238E27FC236}">
                <a16:creationId xmlns:a16="http://schemas.microsoft.com/office/drawing/2014/main" id="{C8576216-C640-4674-AC56-2890C67BD9E5}"/>
              </a:ext>
            </a:extLst>
          </p:cNvPr>
          <p:cNvGrpSpPr/>
          <p:nvPr userDrawn="1"/>
        </p:nvGrpSpPr>
        <p:grpSpPr>
          <a:xfrm>
            <a:off x="6976147" y="2717584"/>
            <a:ext cx="2029599" cy="3505672"/>
            <a:chOff x="1438761" y="2033015"/>
            <a:chExt cx="1980000" cy="3420000"/>
          </a:xfrm>
        </p:grpSpPr>
        <p:sp>
          <p:nvSpPr>
            <p:cNvPr id="10" name="Rounded Rectangle 41">
              <a:extLst>
                <a:ext uri="{FF2B5EF4-FFF2-40B4-BE49-F238E27FC236}">
                  <a16:creationId xmlns:a16="http://schemas.microsoft.com/office/drawing/2014/main" id="{4F04F9F0-E35F-4AC4-8AEB-5B346C93BDE8}"/>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42">
              <a:extLst>
                <a:ext uri="{FF2B5EF4-FFF2-40B4-BE49-F238E27FC236}">
                  <a16:creationId xmlns:a16="http://schemas.microsoft.com/office/drawing/2014/main" id="{A0F1F4A1-65E1-495C-B229-251EFD3FB253}"/>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6">
              <a:extLst>
                <a:ext uri="{FF2B5EF4-FFF2-40B4-BE49-F238E27FC236}">
                  <a16:creationId xmlns:a16="http://schemas.microsoft.com/office/drawing/2014/main" id="{02AB1FDC-BB35-4273-948F-D269A59ED959}"/>
                </a:ext>
              </a:extLst>
            </p:cNvPr>
            <p:cNvGrpSpPr/>
            <p:nvPr userDrawn="1"/>
          </p:nvGrpSpPr>
          <p:grpSpPr>
            <a:xfrm>
              <a:off x="2332851" y="5138854"/>
              <a:ext cx="191820" cy="211002"/>
              <a:chOff x="2453209" y="5151638"/>
              <a:chExt cx="191820" cy="211002"/>
            </a:xfrm>
          </p:grpSpPr>
          <p:sp>
            <p:nvSpPr>
              <p:cNvPr id="13" name="Oval 44">
                <a:extLst>
                  <a:ext uri="{FF2B5EF4-FFF2-40B4-BE49-F238E27FC236}">
                    <a16:creationId xmlns:a16="http://schemas.microsoft.com/office/drawing/2014/main" id="{00BBB89C-B084-4AC1-BED6-BC1DC17D5220}"/>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45">
                <a:extLst>
                  <a:ext uri="{FF2B5EF4-FFF2-40B4-BE49-F238E27FC236}">
                    <a16:creationId xmlns:a16="http://schemas.microsoft.com/office/drawing/2014/main" id="{5982A1AE-2C2E-448E-9F4B-BC9CCDEA1A4E}"/>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5" name="Group 5">
            <a:extLst>
              <a:ext uri="{FF2B5EF4-FFF2-40B4-BE49-F238E27FC236}">
                <a16:creationId xmlns:a16="http://schemas.microsoft.com/office/drawing/2014/main" id="{3A368425-7072-4F51-8EE5-01E1BFEB50EB}"/>
              </a:ext>
            </a:extLst>
          </p:cNvPr>
          <p:cNvGrpSpPr/>
          <p:nvPr userDrawn="1"/>
        </p:nvGrpSpPr>
        <p:grpSpPr>
          <a:xfrm>
            <a:off x="9467615" y="2727858"/>
            <a:ext cx="2029599" cy="3505672"/>
            <a:chOff x="1438761" y="2033015"/>
            <a:chExt cx="1980000" cy="3420000"/>
          </a:xfrm>
        </p:grpSpPr>
        <p:sp>
          <p:nvSpPr>
            <p:cNvPr id="16" name="Rounded Rectangle 41">
              <a:extLst>
                <a:ext uri="{FF2B5EF4-FFF2-40B4-BE49-F238E27FC236}">
                  <a16:creationId xmlns:a16="http://schemas.microsoft.com/office/drawing/2014/main" id="{54A602E3-D4AC-44ED-A99F-190A1CDB8BD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42">
              <a:extLst>
                <a:ext uri="{FF2B5EF4-FFF2-40B4-BE49-F238E27FC236}">
                  <a16:creationId xmlns:a16="http://schemas.microsoft.com/office/drawing/2014/main" id="{F63D52AB-F36A-46A1-848A-8D7692D3CC68}"/>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6">
              <a:extLst>
                <a:ext uri="{FF2B5EF4-FFF2-40B4-BE49-F238E27FC236}">
                  <a16:creationId xmlns:a16="http://schemas.microsoft.com/office/drawing/2014/main" id="{04D310C5-4BF6-4703-AB41-9C3406E92015}"/>
                </a:ext>
              </a:extLst>
            </p:cNvPr>
            <p:cNvGrpSpPr/>
            <p:nvPr userDrawn="1"/>
          </p:nvGrpSpPr>
          <p:grpSpPr>
            <a:xfrm>
              <a:off x="2332851" y="5138854"/>
              <a:ext cx="191820" cy="211002"/>
              <a:chOff x="2453209" y="5151638"/>
              <a:chExt cx="191820" cy="211002"/>
            </a:xfrm>
          </p:grpSpPr>
          <p:sp>
            <p:nvSpPr>
              <p:cNvPr id="19" name="Oval 44">
                <a:extLst>
                  <a:ext uri="{FF2B5EF4-FFF2-40B4-BE49-F238E27FC236}">
                    <a16:creationId xmlns:a16="http://schemas.microsoft.com/office/drawing/2014/main" id="{30DA0AB5-96D5-49C1-9953-DD88116AAD83}"/>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ounded Rectangle 45">
                <a:extLst>
                  <a:ext uri="{FF2B5EF4-FFF2-40B4-BE49-F238E27FC236}">
                    <a16:creationId xmlns:a16="http://schemas.microsoft.com/office/drawing/2014/main" id="{763C3B04-1D32-454A-9E00-E56FD5E22D2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88422095-435B-47AA-9CCA-322F366DB3C8}"/>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4E14DFC6-4271-494B-82A9-1FCC7226F65C}"/>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id="{A3772017-7DA7-4FE0-A85B-FD49517CE8C0}"/>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4" name="Oval 11">
            <a:extLst>
              <a:ext uri="{FF2B5EF4-FFF2-40B4-BE49-F238E27FC236}">
                <a16:creationId xmlns:a16="http://schemas.microsoft.com/office/drawing/2014/main" id="{99F1FA95-725F-4570-B40D-43A61D68A90A}"/>
              </a:ext>
            </a:extLst>
          </p:cNvPr>
          <p:cNvSpPr/>
          <p:nvPr userDrawn="1"/>
        </p:nvSpPr>
        <p:spPr>
          <a:xfrm>
            <a:off x="600062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27E9E532-B52F-4195-9769-854E30154B55}"/>
              </a:ext>
            </a:extLst>
          </p:cNvPr>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DA4B0386-33B4-4AE2-946E-6347B22040BB}"/>
              </a:ext>
            </a:extLst>
          </p:cNvPr>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F42F70AE-AA28-47B8-ADF1-78729B8D0C2E}"/>
              </a:ext>
            </a:extLst>
          </p:cNvPr>
          <p:cNvSpPr/>
          <p:nvPr userDrawn="1"/>
        </p:nvSpPr>
        <p:spPr>
          <a:xfrm>
            <a:off x="4200000" y="4050000"/>
            <a:ext cx="7992000" cy="280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b="1" dirty="0">
              <a:latin typeface="+mn-lt"/>
            </a:endParaRPr>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Oval 11">
            <a:extLst>
              <a:ext uri="{FF2B5EF4-FFF2-40B4-BE49-F238E27FC236}">
                <a16:creationId xmlns:a16="http://schemas.microsoft.com/office/drawing/2014/main" id="{D984738B-46DB-4E68-8584-37E420407CAF}"/>
              </a:ext>
            </a:extLst>
          </p:cNvPr>
          <p:cNvSpPr/>
          <p:nvPr userDrawn="1"/>
        </p:nvSpPr>
        <p:spPr>
          <a:xfrm>
            <a:off x="600062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Oval 11">
            <a:extLst>
              <a:ext uri="{FF2B5EF4-FFF2-40B4-BE49-F238E27FC236}">
                <a16:creationId xmlns:a16="http://schemas.microsoft.com/office/drawing/2014/main" id="{1EF47FAD-E9FE-4655-9C18-2281F00609C6}"/>
              </a:ext>
            </a:extLst>
          </p:cNvPr>
          <p:cNvSpPr/>
          <p:nvPr userDrawn="1"/>
        </p:nvSpPr>
        <p:spPr>
          <a:xfrm>
            <a:off x="6000620" y="2958188"/>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 name="Group 12">
            <a:extLst>
              <a:ext uri="{FF2B5EF4-FFF2-40B4-BE49-F238E27FC236}">
                <a16:creationId xmlns:a16="http://schemas.microsoft.com/office/drawing/2014/main" id="{69D03589-94E1-4EF8-85A4-3C81F0DA1CBB}"/>
              </a:ext>
            </a:extLst>
          </p:cNvPr>
          <p:cNvGrpSpPr/>
          <p:nvPr userDrawn="1"/>
        </p:nvGrpSpPr>
        <p:grpSpPr>
          <a:xfrm>
            <a:off x="7397562" y="792688"/>
            <a:ext cx="4157729" cy="2426868"/>
            <a:chOff x="-548507" y="477868"/>
            <a:chExt cx="11570449" cy="6357177"/>
          </a:xfrm>
        </p:grpSpPr>
        <p:sp>
          <p:nvSpPr>
            <p:cNvPr id="5" name="Freeform: Shape 21">
              <a:extLst>
                <a:ext uri="{FF2B5EF4-FFF2-40B4-BE49-F238E27FC236}">
                  <a16:creationId xmlns:a16="http://schemas.microsoft.com/office/drawing/2014/main" id="{B8912ED9-1F51-4F24-86AA-66A8A2FAC13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22">
              <a:extLst>
                <a:ext uri="{FF2B5EF4-FFF2-40B4-BE49-F238E27FC236}">
                  <a16:creationId xmlns:a16="http://schemas.microsoft.com/office/drawing/2014/main" id="{39CCC3E3-83BF-4615-B176-D600377138AB}"/>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23">
              <a:extLst>
                <a:ext uri="{FF2B5EF4-FFF2-40B4-BE49-F238E27FC236}">
                  <a16:creationId xmlns:a16="http://schemas.microsoft.com/office/drawing/2014/main" id="{1BB4B631-0793-4EC4-948F-DBB77F89F32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24">
              <a:extLst>
                <a:ext uri="{FF2B5EF4-FFF2-40B4-BE49-F238E27FC236}">
                  <a16:creationId xmlns:a16="http://schemas.microsoft.com/office/drawing/2014/main" id="{46901BAE-5177-4F15-8882-8A866D8919C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25">
              <a:extLst>
                <a:ext uri="{FF2B5EF4-FFF2-40B4-BE49-F238E27FC236}">
                  <a16:creationId xmlns:a16="http://schemas.microsoft.com/office/drawing/2014/main" id="{EF305665-F54D-429D-A14B-170A9B1B6E2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26">
              <a:extLst>
                <a:ext uri="{FF2B5EF4-FFF2-40B4-BE49-F238E27FC236}">
                  <a16:creationId xmlns:a16="http://schemas.microsoft.com/office/drawing/2014/main" id="{4D1C3DB9-35EC-4484-B208-3868E5CD398B}"/>
                </a:ext>
              </a:extLst>
            </p:cNvPr>
            <p:cNvGrpSpPr/>
            <p:nvPr/>
          </p:nvGrpSpPr>
          <p:grpSpPr>
            <a:xfrm>
              <a:off x="1606" y="6382978"/>
              <a:ext cx="413937" cy="115242"/>
              <a:chOff x="5955" y="6353672"/>
              <a:chExt cx="413937" cy="115242"/>
            </a:xfrm>
          </p:grpSpPr>
          <p:sp>
            <p:nvSpPr>
              <p:cNvPr id="15" name="Rectangle: Rounded Corners 31">
                <a:extLst>
                  <a:ext uri="{FF2B5EF4-FFF2-40B4-BE49-F238E27FC236}">
                    <a16:creationId xmlns:a16="http://schemas.microsoft.com/office/drawing/2014/main" id="{D15A82CB-BC0F-459D-B41B-8A1BFCA8060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32">
                <a:extLst>
                  <a:ext uri="{FF2B5EF4-FFF2-40B4-BE49-F238E27FC236}">
                    <a16:creationId xmlns:a16="http://schemas.microsoft.com/office/drawing/2014/main" id="{BE22D75E-CD88-4E0B-9C14-762EBFC7231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27">
              <a:extLst>
                <a:ext uri="{FF2B5EF4-FFF2-40B4-BE49-F238E27FC236}">
                  <a16:creationId xmlns:a16="http://schemas.microsoft.com/office/drawing/2014/main" id="{572FD46C-CB8F-4974-B0C2-810E3C9A8418}"/>
                </a:ext>
              </a:extLst>
            </p:cNvPr>
            <p:cNvGrpSpPr/>
            <p:nvPr/>
          </p:nvGrpSpPr>
          <p:grpSpPr>
            <a:xfrm>
              <a:off x="9855291" y="6381600"/>
              <a:ext cx="885989" cy="115242"/>
              <a:chOff x="5955" y="6353672"/>
              <a:chExt cx="413937" cy="115242"/>
            </a:xfrm>
          </p:grpSpPr>
          <p:sp>
            <p:nvSpPr>
              <p:cNvPr id="13" name="Rectangle: Rounded Corners 29">
                <a:extLst>
                  <a:ext uri="{FF2B5EF4-FFF2-40B4-BE49-F238E27FC236}">
                    <a16:creationId xmlns:a16="http://schemas.microsoft.com/office/drawing/2014/main" id="{7672D1E1-BFB8-4023-BB75-A4F701F1093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0">
                <a:extLst>
                  <a:ext uri="{FF2B5EF4-FFF2-40B4-BE49-F238E27FC236}">
                    <a16:creationId xmlns:a16="http://schemas.microsoft.com/office/drawing/2014/main" id="{8DDB581F-7D4E-45C3-9A6C-92C141A2ACB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28">
              <a:extLst>
                <a:ext uri="{FF2B5EF4-FFF2-40B4-BE49-F238E27FC236}">
                  <a16:creationId xmlns:a16="http://schemas.microsoft.com/office/drawing/2014/main" id="{BEFC7E2A-B774-4752-AACD-0911CCE5FBC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7" name="Group 12">
            <a:extLst>
              <a:ext uri="{FF2B5EF4-FFF2-40B4-BE49-F238E27FC236}">
                <a16:creationId xmlns:a16="http://schemas.microsoft.com/office/drawing/2014/main" id="{CBCAAE18-DC02-4BAB-A31F-FB0F77C5EB8F}"/>
              </a:ext>
            </a:extLst>
          </p:cNvPr>
          <p:cNvGrpSpPr/>
          <p:nvPr userDrawn="1"/>
        </p:nvGrpSpPr>
        <p:grpSpPr>
          <a:xfrm>
            <a:off x="7397562" y="3619369"/>
            <a:ext cx="4157729" cy="2426868"/>
            <a:chOff x="-548507" y="477868"/>
            <a:chExt cx="11570449" cy="6357177"/>
          </a:xfrm>
        </p:grpSpPr>
        <p:sp>
          <p:nvSpPr>
            <p:cNvPr id="18" name="Freeform: Shape 21">
              <a:extLst>
                <a:ext uri="{FF2B5EF4-FFF2-40B4-BE49-F238E27FC236}">
                  <a16:creationId xmlns:a16="http://schemas.microsoft.com/office/drawing/2014/main" id="{55BDDAA0-6882-4B7F-9F51-47940588020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22">
              <a:extLst>
                <a:ext uri="{FF2B5EF4-FFF2-40B4-BE49-F238E27FC236}">
                  <a16:creationId xmlns:a16="http://schemas.microsoft.com/office/drawing/2014/main" id="{32CEF7DE-E805-4F48-8F87-F86553A0A1B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23">
              <a:extLst>
                <a:ext uri="{FF2B5EF4-FFF2-40B4-BE49-F238E27FC236}">
                  <a16:creationId xmlns:a16="http://schemas.microsoft.com/office/drawing/2014/main" id="{E3104BB3-45A0-42A7-9B66-73473F9789F5}"/>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4">
              <a:extLst>
                <a:ext uri="{FF2B5EF4-FFF2-40B4-BE49-F238E27FC236}">
                  <a16:creationId xmlns:a16="http://schemas.microsoft.com/office/drawing/2014/main" id="{2916E959-0FE4-4F7A-AA5A-08CE113BD11E}"/>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5">
              <a:extLst>
                <a:ext uri="{FF2B5EF4-FFF2-40B4-BE49-F238E27FC236}">
                  <a16:creationId xmlns:a16="http://schemas.microsoft.com/office/drawing/2014/main" id="{7FAB6DCA-2E73-4B66-AC8F-065EBB67F22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6">
              <a:extLst>
                <a:ext uri="{FF2B5EF4-FFF2-40B4-BE49-F238E27FC236}">
                  <a16:creationId xmlns:a16="http://schemas.microsoft.com/office/drawing/2014/main" id="{A05A6A03-4FCE-4EEB-97E6-EDF24C40B283}"/>
                </a:ext>
              </a:extLst>
            </p:cNvPr>
            <p:cNvGrpSpPr/>
            <p:nvPr/>
          </p:nvGrpSpPr>
          <p:grpSpPr>
            <a:xfrm>
              <a:off x="1606" y="6382978"/>
              <a:ext cx="413937" cy="115242"/>
              <a:chOff x="5955" y="6353672"/>
              <a:chExt cx="413937" cy="115242"/>
            </a:xfrm>
          </p:grpSpPr>
          <p:sp>
            <p:nvSpPr>
              <p:cNvPr id="28" name="Rectangle: Rounded Corners 31">
                <a:extLst>
                  <a:ext uri="{FF2B5EF4-FFF2-40B4-BE49-F238E27FC236}">
                    <a16:creationId xmlns:a16="http://schemas.microsoft.com/office/drawing/2014/main" id="{623E5D8D-D903-46AB-9A18-D321FBFAAB9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32">
                <a:extLst>
                  <a:ext uri="{FF2B5EF4-FFF2-40B4-BE49-F238E27FC236}">
                    <a16:creationId xmlns:a16="http://schemas.microsoft.com/office/drawing/2014/main" id="{6D8C28F1-E5D8-4AD4-9B4B-0C4E1153377C}"/>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7">
              <a:extLst>
                <a:ext uri="{FF2B5EF4-FFF2-40B4-BE49-F238E27FC236}">
                  <a16:creationId xmlns:a16="http://schemas.microsoft.com/office/drawing/2014/main" id="{FC2E83F7-7058-4885-8E50-6F034C626C2E}"/>
                </a:ext>
              </a:extLst>
            </p:cNvPr>
            <p:cNvGrpSpPr/>
            <p:nvPr/>
          </p:nvGrpSpPr>
          <p:grpSpPr>
            <a:xfrm>
              <a:off x="9855291" y="6381600"/>
              <a:ext cx="885989" cy="115242"/>
              <a:chOff x="5955" y="6353672"/>
              <a:chExt cx="413937" cy="115242"/>
            </a:xfrm>
          </p:grpSpPr>
          <p:sp>
            <p:nvSpPr>
              <p:cNvPr id="26" name="Rectangle: Rounded Corners 29">
                <a:extLst>
                  <a:ext uri="{FF2B5EF4-FFF2-40B4-BE49-F238E27FC236}">
                    <a16:creationId xmlns:a16="http://schemas.microsoft.com/office/drawing/2014/main" id="{5235E700-1028-4DBF-9621-D7B197B804B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30">
                <a:extLst>
                  <a:ext uri="{FF2B5EF4-FFF2-40B4-BE49-F238E27FC236}">
                    <a16:creationId xmlns:a16="http://schemas.microsoft.com/office/drawing/2014/main" id="{886D99FE-DB04-42AB-A9A6-0F85D3ABD6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8">
              <a:extLst>
                <a:ext uri="{FF2B5EF4-FFF2-40B4-BE49-F238E27FC236}">
                  <a16:creationId xmlns:a16="http://schemas.microsoft.com/office/drawing/2014/main" id="{CA3EF5C2-CFEE-4DD1-B3E2-7B7811C9886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0" name="Picture Placeholder 2">
            <a:extLst>
              <a:ext uri="{FF2B5EF4-FFF2-40B4-BE49-F238E27FC236}">
                <a16:creationId xmlns:a16="http://schemas.microsoft.com/office/drawing/2014/main" id="{6AB6C515-FEFB-413A-8CDA-B20F305507DE}"/>
              </a:ext>
            </a:extLst>
          </p:cNvPr>
          <p:cNvSpPr>
            <a:spLocks noGrp="1"/>
          </p:cNvSpPr>
          <p:nvPr>
            <p:ph type="pic" idx="1" hasCustomPrompt="1"/>
          </p:nvPr>
        </p:nvSpPr>
        <p:spPr>
          <a:xfrm>
            <a:off x="7997791" y="898584"/>
            <a:ext cx="297655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1" name="Picture Placeholder 2">
            <a:extLst>
              <a:ext uri="{FF2B5EF4-FFF2-40B4-BE49-F238E27FC236}">
                <a16:creationId xmlns:a16="http://schemas.microsoft.com/office/drawing/2014/main" id="{16DD4884-A7A8-42BD-944C-F3D414CF00CB}"/>
              </a:ext>
            </a:extLst>
          </p:cNvPr>
          <p:cNvSpPr>
            <a:spLocks noGrp="1"/>
          </p:cNvSpPr>
          <p:nvPr>
            <p:ph type="pic" idx="10" hasCustomPrompt="1"/>
          </p:nvPr>
        </p:nvSpPr>
        <p:spPr>
          <a:xfrm>
            <a:off x="7997791" y="3732552"/>
            <a:ext cx="297655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ounded Rectangle 4">
            <a:extLst>
              <a:ext uri="{FF2B5EF4-FFF2-40B4-BE49-F238E27FC236}">
                <a16:creationId xmlns:a16="http://schemas.microsoft.com/office/drawing/2014/main" id="{13950174-3026-49A7-9425-B00B2A3E9EA6}"/>
              </a:ext>
            </a:extLst>
          </p:cNvPr>
          <p:cNvSpPr/>
          <p:nvPr userDrawn="1"/>
        </p:nvSpPr>
        <p:spPr>
          <a:xfrm>
            <a:off x="714000" y="1560384"/>
            <a:ext cx="10764000" cy="3276000"/>
          </a:xfrm>
          <a:prstGeom prst="roundRect">
            <a:avLst>
              <a:gd name="adj" fmla="val 899"/>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ko-KR" altLang="en-US" dirty="0">
              <a:solidFill>
                <a:schemeClr val="lt1"/>
              </a:solidFill>
            </a:endParaRPr>
          </a:p>
        </p:txBody>
      </p:sp>
      <p:sp>
        <p:nvSpPr>
          <p:cNvPr id="5" name="그림 개체 틀 6">
            <a:extLst>
              <a:ext uri="{FF2B5EF4-FFF2-40B4-BE49-F238E27FC236}">
                <a16:creationId xmlns:a16="http://schemas.microsoft.com/office/drawing/2014/main" id="{161C13C6-8983-4005-A3D9-1A368D3D4E94}"/>
              </a:ext>
            </a:extLst>
          </p:cNvPr>
          <p:cNvSpPr>
            <a:spLocks noGrp="1"/>
          </p:cNvSpPr>
          <p:nvPr>
            <p:ph type="pic" sz="quarter" idx="11" hasCustomPrompt="1"/>
          </p:nvPr>
        </p:nvSpPr>
        <p:spPr>
          <a:xfrm>
            <a:off x="893359"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6" name="그림 개체 틀 6">
            <a:extLst>
              <a:ext uri="{FF2B5EF4-FFF2-40B4-BE49-F238E27FC236}">
                <a16:creationId xmlns:a16="http://schemas.microsoft.com/office/drawing/2014/main" id="{E8CDE116-1F40-4043-9530-E9DD99C3C72C}"/>
              </a:ext>
            </a:extLst>
          </p:cNvPr>
          <p:cNvSpPr>
            <a:spLocks noGrp="1"/>
          </p:cNvSpPr>
          <p:nvPr>
            <p:ph type="pic" sz="quarter" idx="12" hasCustomPrompt="1"/>
          </p:nvPr>
        </p:nvSpPr>
        <p:spPr>
          <a:xfrm>
            <a:off x="3018201"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7" name="그림 개체 틀 6">
            <a:extLst>
              <a:ext uri="{FF2B5EF4-FFF2-40B4-BE49-F238E27FC236}">
                <a16:creationId xmlns:a16="http://schemas.microsoft.com/office/drawing/2014/main" id="{6EEE52ED-6ED8-4B16-9DC4-7322E037AE94}"/>
              </a:ext>
            </a:extLst>
          </p:cNvPr>
          <p:cNvSpPr>
            <a:spLocks noGrp="1"/>
          </p:cNvSpPr>
          <p:nvPr>
            <p:ph type="pic" sz="quarter" idx="13" hasCustomPrompt="1"/>
          </p:nvPr>
        </p:nvSpPr>
        <p:spPr>
          <a:xfrm>
            <a:off x="5143043"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8" name="그림 개체 틀 6">
            <a:extLst>
              <a:ext uri="{FF2B5EF4-FFF2-40B4-BE49-F238E27FC236}">
                <a16:creationId xmlns:a16="http://schemas.microsoft.com/office/drawing/2014/main" id="{8D1EE6CC-5B39-473C-97F8-518EC78B6835}"/>
              </a:ext>
            </a:extLst>
          </p:cNvPr>
          <p:cNvSpPr>
            <a:spLocks noGrp="1"/>
          </p:cNvSpPr>
          <p:nvPr>
            <p:ph type="pic" sz="quarter" idx="14" hasCustomPrompt="1"/>
          </p:nvPr>
        </p:nvSpPr>
        <p:spPr>
          <a:xfrm>
            <a:off x="7267884"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9" name="그림 개체 틀 6">
            <a:extLst>
              <a:ext uri="{FF2B5EF4-FFF2-40B4-BE49-F238E27FC236}">
                <a16:creationId xmlns:a16="http://schemas.microsoft.com/office/drawing/2014/main" id="{8E02732D-3B55-422D-9996-957FAF0AA635}"/>
              </a:ext>
            </a:extLst>
          </p:cNvPr>
          <p:cNvSpPr>
            <a:spLocks noGrp="1"/>
          </p:cNvSpPr>
          <p:nvPr>
            <p:ph type="pic" sz="quarter" idx="15" hasCustomPrompt="1"/>
          </p:nvPr>
        </p:nvSpPr>
        <p:spPr>
          <a:xfrm>
            <a:off x="9392725"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A44D55-097E-422E-A0B3-604835A6742A}"/>
              </a:ext>
            </a:extLst>
          </p:cNvPr>
          <p:cNvSpPr/>
          <p:nvPr userDrawn="1"/>
        </p:nvSpPr>
        <p:spPr>
          <a:xfrm>
            <a:off x="0" y="2303253"/>
            <a:ext cx="12192000" cy="2251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cs typeface="Arial" pitchFamily="34" charset="0"/>
            </a:endParaRPr>
          </a:p>
        </p:txBody>
      </p:sp>
      <p:sp>
        <p:nvSpPr>
          <p:cNvPr id="3" name="Rectangle 5">
            <a:extLst>
              <a:ext uri="{FF2B5EF4-FFF2-40B4-BE49-F238E27FC236}">
                <a16:creationId xmlns:a16="http://schemas.microsoft.com/office/drawing/2014/main" id="{1C925C01-FEE1-492E-8512-B10BDB521E39}"/>
              </a:ext>
            </a:extLst>
          </p:cNvPr>
          <p:cNvSpPr/>
          <p:nvPr userDrawn="1"/>
        </p:nvSpPr>
        <p:spPr>
          <a:xfrm>
            <a:off x="0" y="4592128"/>
            <a:ext cx="12192000" cy="103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6">
            <a:extLst>
              <a:ext uri="{FF2B5EF4-FFF2-40B4-BE49-F238E27FC236}">
                <a16:creationId xmlns:a16="http://schemas.microsoft.com/office/drawing/2014/main" id="{B9FAACAB-F737-49F9-BFB3-F3E4D0C18877}"/>
              </a:ext>
            </a:extLst>
          </p:cNvPr>
          <p:cNvSpPr/>
          <p:nvPr userDrawn="1"/>
        </p:nvSpPr>
        <p:spPr>
          <a:xfrm>
            <a:off x="0" y="2162355"/>
            <a:ext cx="12192000" cy="103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1">
            <a:extLst>
              <a:ext uri="{FF2B5EF4-FFF2-40B4-BE49-F238E27FC236}">
                <a16:creationId xmlns:a16="http://schemas.microsoft.com/office/drawing/2014/main" id="{744B90A8-112D-45DE-B6E9-528ECD4703F0}"/>
              </a:ext>
            </a:extLst>
          </p:cNvPr>
          <p:cNvSpPr>
            <a:spLocks noGrp="1"/>
          </p:cNvSpPr>
          <p:nvPr>
            <p:ph type="pic" sz="quarter" idx="10" hasCustomPrompt="1"/>
          </p:nvPr>
        </p:nvSpPr>
        <p:spPr>
          <a:xfrm>
            <a:off x="6961516" y="573702"/>
            <a:ext cx="4468483" cy="571059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E7B8CC01-B908-43C1-923F-D50CBD291B60}"/>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3">
            <a:extLst>
              <a:ext uri="{FF2B5EF4-FFF2-40B4-BE49-F238E27FC236}">
                <a16:creationId xmlns:a16="http://schemas.microsoft.com/office/drawing/2014/main" id="{BE716C99-08B3-DA27-2D0A-9466D3632011}"/>
              </a:ext>
            </a:extLst>
          </p:cNvPr>
          <p:cNvPicPr>
            <a:picLocks noChangeAspect="1"/>
          </p:cNvPicPr>
          <p:nvPr/>
        </p:nvPicPr>
        <p:blipFill>
          <a:blip r:embed="rId2"/>
          <a:stretch>
            <a:fillRect/>
          </a:stretch>
        </p:blipFill>
        <p:spPr>
          <a:xfrm>
            <a:off x="5135442" y="0"/>
            <a:ext cx="1324232" cy="1324232"/>
          </a:xfrm>
          <a:prstGeom prst="rect">
            <a:avLst/>
          </a:prstGeom>
          <a:ln>
            <a:noFill/>
          </a:ln>
          <a:effectLst>
            <a:softEdge rad="203200"/>
          </a:effectLst>
        </p:spPr>
      </p:pic>
      <p:sp>
        <p:nvSpPr>
          <p:cNvPr id="5" name="TextBox 4">
            <a:extLst>
              <a:ext uri="{FF2B5EF4-FFF2-40B4-BE49-F238E27FC236}">
                <a16:creationId xmlns:a16="http://schemas.microsoft.com/office/drawing/2014/main" id="{4428A701-6CE1-FAF6-B2D5-0BE01323163C}"/>
              </a:ext>
            </a:extLst>
          </p:cNvPr>
          <p:cNvSpPr txBox="1"/>
          <p:nvPr/>
        </p:nvSpPr>
        <p:spPr>
          <a:xfrm>
            <a:off x="2819555" y="1224137"/>
            <a:ext cx="6103620" cy="837409"/>
          </a:xfrm>
          <a:prstGeom prst="rect">
            <a:avLst/>
          </a:prstGeom>
          <a:noFill/>
        </p:spPr>
        <p:txBody>
          <a:bodyPr wrap="square">
            <a:spAutoFit/>
          </a:bodyPr>
          <a:lstStyle/>
          <a:p>
            <a:pPr algn="ctr"/>
            <a:r>
              <a:rPr lang="it-IT" dirty="0">
                <a:solidFill>
                  <a:schemeClr val="bg1"/>
                </a:solidFill>
                <a:latin typeface="Inter-Regular" panose="020B0604020202020204" charset="0"/>
                <a:ea typeface="Inter-Regular" panose="020B0604020202020204" charset="0"/>
              </a:rPr>
              <a:t>Earth Science Department</a:t>
            </a:r>
          </a:p>
          <a:p>
            <a:pPr algn="ctr">
              <a:lnSpc>
                <a:spcPct val="200000"/>
              </a:lnSpc>
            </a:pPr>
            <a:r>
              <a:rPr lang="it-IT" dirty="0">
                <a:solidFill>
                  <a:schemeClr val="bg1"/>
                </a:solidFill>
                <a:latin typeface="Inter-Regular" panose="020B0604020202020204" charset="0"/>
                <a:ea typeface="Inter-Regular" panose="020B0604020202020204" charset="0"/>
              </a:rPr>
              <a:t> </a:t>
            </a:r>
            <a:r>
              <a:rPr lang="it-IT" dirty="0" err="1">
                <a:solidFill>
                  <a:schemeClr val="bg1"/>
                </a:solidFill>
                <a:latin typeface="Inter-Regular" panose="020B0604020202020204" charset="0"/>
                <a:ea typeface="Inter-Regular" panose="020B0604020202020204" charset="0"/>
              </a:rPr>
              <a:t>Master’s</a:t>
            </a:r>
            <a:r>
              <a:rPr lang="it-IT" dirty="0">
                <a:solidFill>
                  <a:schemeClr val="bg1"/>
                </a:solidFill>
                <a:latin typeface="Inter-Regular" panose="020B0604020202020204" charset="0"/>
                <a:ea typeface="Inter-Regular" panose="020B0604020202020204" charset="0"/>
              </a:rPr>
              <a:t> degree in Exploration and Applied </a:t>
            </a:r>
            <a:r>
              <a:rPr lang="it-IT" dirty="0" err="1">
                <a:solidFill>
                  <a:schemeClr val="bg1"/>
                </a:solidFill>
                <a:latin typeface="Inter-Regular" panose="020B0604020202020204" charset="0"/>
                <a:ea typeface="Inter-Regular" panose="020B0604020202020204" charset="0"/>
              </a:rPr>
              <a:t>Geophysics</a:t>
            </a:r>
            <a:endParaRPr lang="it-IT" dirty="0">
              <a:solidFill>
                <a:schemeClr val="bg1"/>
              </a:solidFill>
              <a:latin typeface="Inter-Regular" panose="020B0604020202020204" charset="0"/>
              <a:ea typeface="Inter-Regular" panose="020B0604020202020204" charset="0"/>
            </a:endParaRPr>
          </a:p>
        </p:txBody>
      </p:sp>
      <p:sp>
        <p:nvSpPr>
          <p:cNvPr id="8" name="TextBox 7">
            <a:extLst>
              <a:ext uri="{FF2B5EF4-FFF2-40B4-BE49-F238E27FC236}">
                <a16:creationId xmlns:a16="http://schemas.microsoft.com/office/drawing/2014/main" id="{7326E62C-7BF6-3FD1-16A5-3ADCA6536345}"/>
              </a:ext>
            </a:extLst>
          </p:cNvPr>
          <p:cNvSpPr txBox="1"/>
          <p:nvPr/>
        </p:nvSpPr>
        <p:spPr>
          <a:xfrm>
            <a:off x="6832899" y="5310696"/>
            <a:ext cx="6103620" cy="707886"/>
          </a:xfrm>
          <a:prstGeom prst="rect">
            <a:avLst/>
          </a:prstGeom>
          <a:noFill/>
        </p:spPr>
        <p:txBody>
          <a:bodyPr wrap="square">
            <a:spAutoFit/>
          </a:bodyPr>
          <a:lstStyle/>
          <a:p>
            <a:pPr algn="ctr"/>
            <a:r>
              <a:rPr lang="it-IT" sz="2000" dirty="0" err="1">
                <a:solidFill>
                  <a:schemeClr val="bg1"/>
                </a:solidFill>
              </a:rPr>
              <a:t>Student</a:t>
            </a:r>
            <a:r>
              <a:rPr lang="it-IT" sz="2000" dirty="0">
                <a:solidFill>
                  <a:schemeClr val="bg1"/>
                </a:solidFill>
              </a:rPr>
              <a:t>:</a:t>
            </a:r>
          </a:p>
          <a:p>
            <a:pPr algn="ctr"/>
            <a:r>
              <a:rPr lang="it-IT" sz="2000" dirty="0">
                <a:solidFill>
                  <a:schemeClr val="bg1"/>
                </a:solidFill>
              </a:rPr>
              <a:t>Diego Eustachio Farchione</a:t>
            </a:r>
          </a:p>
        </p:txBody>
      </p:sp>
      <p:sp>
        <p:nvSpPr>
          <p:cNvPr id="15" name="TextBox 14">
            <a:extLst>
              <a:ext uri="{FF2B5EF4-FFF2-40B4-BE49-F238E27FC236}">
                <a16:creationId xmlns:a16="http://schemas.microsoft.com/office/drawing/2014/main" id="{BFDB2ADC-F857-ABA7-E0CD-7CE8763ED09C}"/>
              </a:ext>
            </a:extLst>
          </p:cNvPr>
          <p:cNvSpPr txBox="1"/>
          <p:nvPr/>
        </p:nvSpPr>
        <p:spPr>
          <a:xfrm>
            <a:off x="-1015184" y="5310697"/>
            <a:ext cx="6271567" cy="707886"/>
          </a:xfrm>
          <a:prstGeom prst="rect">
            <a:avLst/>
          </a:prstGeom>
          <a:noFill/>
        </p:spPr>
        <p:txBody>
          <a:bodyPr wrap="square">
            <a:spAutoFit/>
          </a:bodyPr>
          <a:lstStyle/>
          <a:p>
            <a:pPr algn="ctr"/>
            <a:r>
              <a:rPr lang="it-IT" sz="2000" dirty="0">
                <a:solidFill>
                  <a:schemeClr val="bg1"/>
                </a:solidFill>
              </a:rPr>
              <a:t>Professor:</a:t>
            </a:r>
          </a:p>
          <a:p>
            <a:pPr algn="ctr"/>
            <a:r>
              <a:rPr lang="it-IT" sz="2000" dirty="0">
                <a:solidFill>
                  <a:schemeClr val="bg1"/>
                </a:solidFill>
              </a:rPr>
              <a:t>Nicola </a:t>
            </a:r>
            <a:r>
              <a:rPr lang="it-IT" sz="2000" dirty="0" err="1">
                <a:solidFill>
                  <a:schemeClr val="bg1"/>
                </a:solidFill>
              </a:rPr>
              <a:t>Bienati</a:t>
            </a:r>
            <a:endParaRPr lang="it-IT" sz="2000" dirty="0">
              <a:solidFill>
                <a:schemeClr val="bg1"/>
              </a:solidFill>
            </a:endParaRPr>
          </a:p>
        </p:txBody>
      </p:sp>
      <p:sp>
        <p:nvSpPr>
          <p:cNvPr id="4" name="TextBox 3">
            <a:extLst>
              <a:ext uri="{FF2B5EF4-FFF2-40B4-BE49-F238E27FC236}">
                <a16:creationId xmlns:a16="http://schemas.microsoft.com/office/drawing/2014/main" id="{40DD1433-E3FE-6B77-8981-BDDD8F75FD14}"/>
              </a:ext>
            </a:extLst>
          </p:cNvPr>
          <p:cNvSpPr txBox="1"/>
          <p:nvPr/>
        </p:nvSpPr>
        <p:spPr>
          <a:xfrm>
            <a:off x="2513183" y="6090871"/>
            <a:ext cx="6568750" cy="369332"/>
          </a:xfrm>
          <a:prstGeom prst="rect">
            <a:avLst/>
          </a:prstGeom>
          <a:noFill/>
        </p:spPr>
        <p:txBody>
          <a:bodyPr wrap="square">
            <a:spAutoFit/>
          </a:bodyPr>
          <a:lstStyle/>
          <a:p>
            <a:pPr algn="ctr"/>
            <a:r>
              <a:rPr lang="it-IT" sz="1800" i="1" dirty="0">
                <a:solidFill>
                  <a:schemeClr val="bg1"/>
                </a:solidFill>
              </a:rPr>
              <a:t>A.Y. 2021/2022 </a:t>
            </a:r>
          </a:p>
        </p:txBody>
      </p:sp>
      <p:sp>
        <p:nvSpPr>
          <p:cNvPr id="9" name="TextBox 8">
            <a:extLst>
              <a:ext uri="{FF2B5EF4-FFF2-40B4-BE49-F238E27FC236}">
                <a16:creationId xmlns:a16="http://schemas.microsoft.com/office/drawing/2014/main" id="{65AE7E04-9A17-2098-6BFB-CA5A84D64821}"/>
              </a:ext>
            </a:extLst>
          </p:cNvPr>
          <p:cNvSpPr txBox="1"/>
          <p:nvPr/>
        </p:nvSpPr>
        <p:spPr>
          <a:xfrm>
            <a:off x="1869232" y="2568986"/>
            <a:ext cx="8453535" cy="1754326"/>
          </a:xfrm>
          <a:prstGeom prst="rect">
            <a:avLst/>
          </a:prstGeom>
          <a:noFill/>
        </p:spPr>
        <p:txBody>
          <a:bodyPr wrap="square">
            <a:spAutoFit/>
          </a:bodyPr>
          <a:lstStyle/>
          <a:p>
            <a:pPr algn="ctr"/>
            <a:r>
              <a:rPr lang="en-US" sz="3600" dirty="0">
                <a:solidFill>
                  <a:schemeClr val="bg1"/>
                </a:solidFill>
              </a:rPr>
              <a:t>Salt Body Segmentation in Seismic Imaging using Semi-Supervised Learning</a:t>
            </a:r>
          </a:p>
        </p:txBody>
      </p:sp>
    </p:spTree>
    <p:extLst>
      <p:ext uri="{BB962C8B-B14F-4D97-AF65-F5344CB8AC3E}">
        <p14:creationId xmlns:p14="http://schemas.microsoft.com/office/powerpoint/2010/main" val="98081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58E952-800D-49D6-4D0E-646006982A2A}"/>
              </a:ext>
            </a:extLst>
          </p:cNvPr>
          <p:cNvSpPr txBox="1"/>
          <p:nvPr/>
        </p:nvSpPr>
        <p:spPr>
          <a:xfrm>
            <a:off x="552618" y="1091088"/>
            <a:ext cx="11086764" cy="2031325"/>
          </a:xfrm>
          <a:prstGeom prst="rect">
            <a:avLst/>
          </a:prstGeom>
          <a:noFill/>
        </p:spPr>
        <p:txBody>
          <a:bodyPr wrap="square">
            <a:spAutoFit/>
          </a:bodyPr>
          <a:lstStyle/>
          <a:p>
            <a:r>
              <a:rPr lang="en-US" i="0" dirty="0">
                <a:solidFill>
                  <a:schemeClr val="accent5">
                    <a:lumMod val="40000"/>
                    <a:lumOff val="60000"/>
                  </a:schemeClr>
                </a:solidFill>
                <a:latin typeface="Roboto" panose="020B0604020202020204" pitchFamily="2" charset="0"/>
              </a:rPr>
              <a:t>The loss </a:t>
            </a:r>
            <a:r>
              <a:rPr lang="en-US" b="0" dirty="0">
                <a:solidFill>
                  <a:schemeClr val="accent5">
                    <a:lumMod val="40000"/>
                    <a:lumOff val="60000"/>
                  </a:schemeClr>
                </a:solidFill>
                <a:effectLst/>
                <a:latin typeface="Roboto" panose="020B0604020202020204" pitchFamily="2" charset="0"/>
              </a:rPr>
              <a:t>function evaluates how well the model predicts the output masks.</a:t>
            </a:r>
            <a:r>
              <a:rPr lang="en-US" b="0" dirty="0">
                <a:solidFill>
                  <a:schemeClr val="bg1"/>
                </a:solidFill>
                <a:effectLst/>
                <a:latin typeface="Roboto" panose="020B0604020202020204" pitchFamily="2" charset="0"/>
              </a:rPr>
              <a:t> </a:t>
            </a:r>
            <a:r>
              <a:rPr lang="en-US" dirty="0">
                <a:solidFill>
                  <a:schemeClr val="bg1"/>
                </a:solidFill>
                <a:latin typeface="Roboto" panose="020B0604020202020204" pitchFamily="2" charset="0"/>
              </a:rPr>
              <a:t>For this purpose, the loss function is the </a:t>
            </a:r>
            <a:r>
              <a:rPr lang="en-US" dirty="0">
                <a:solidFill>
                  <a:schemeClr val="accent5">
                    <a:lumMod val="40000"/>
                    <a:lumOff val="60000"/>
                  </a:schemeClr>
                </a:solidFill>
                <a:latin typeface="Roboto" panose="020B0604020202020204" pitchFamily="2" charset="0"/>
              </a:rPr>
              <a:t>binary cross-entropy</a:t>
            </a:r>
            <a:r>
              <a:rPr lang="en-US" dirty="0">
                <a:solidFill>
                  <a:schemeClr val="bg1"/>
                </a:solidFill>
                <a:latin typeface="Roboto" panose="020B0604020202020204" pitchFamily="2" charset="0"/>
              </a:rPr>
              <a:t>.</a:t>
            </a:r>
          </a:p>
          <a:p>
            <a:r>
              <a:rPr lang="en-US" b="0" dirty="0">
                <a:solidFill>
                  <a:schemeClr val="bg1"/>
                </a:solidFill>
                <a:effectLst/>
                <a:latin typeface="Roboto" panose="020B0604020202020204" pitchFamily="2" charset="0"/>
              </a:rPr>
              <a:t>If </a:t>
            </a:r>
            <a:r>
              <a:rPr lang="en-US" dirty="0">
                <a:solidFill>
                  <a:schemeClr val="bg1"/>
                </a:solidFill>
                <a:latin typeface="Roboto" panose="020B0604020202020204" pitchFamily="2" charset="0"/>
              </a:rPr>
              <a:t>the</a:t>
            </a:r>
            <a:r>
              <a:rPr lang="en-US" b="0" dirty="0">
                <a:solidFill>
                  <a:schemeClr val="bg1"/>
                </a:solidFill>
                <a:effectLst/>
                <a:latin typeface="Roboto" panose="020B0604020202020204" pitchFamily="2" charset="0"/>
              </a:rPr>
              <a:t> predictions are totally off, the loss function will output a higher number. </a:t>
            </a:r>
            <a:r>
              <a:rPr lang="en-US" b="0" dirty="0">
                <a:solidFill>
                  <a:schemeClr val="bg1"/>
                </a:solidFill>
                <a:effectLst/>
                <a:latin typeface="Roboto" panose="02000000000000000000" pitchFamily="2" charset="0"/>
              </a:rPr>
              <a:t>For each prediction,  the loss function will simply measure the absolute </a:t>
            </a:r>
            <a:r>
              <a:rPr lang="en-US" b="0" dirty="0">
                <a:solidFill>
                  <a:schemeClr val="accent5">
                    <a:lumMod val="40000"/>
                    <a:lumOff val="60000"/>
                  </a:schemeClr>
                </a:solidFill>
                <a:effectLst/>
                <a:latin typeface="Roboto" panose="02000000000000000000" pitchFamily="2" charset="0"/>
              </a:rPr>
              <a:t>difference between the model prediction and the actual ou</a:t>
            </a:r>
            <a:r>
              <a:rPr lang="en-US" dirty="0">
                <a:solidFill>
                  <a:schemeClr val="accent5">
                    <a:lumMod val="40000"/>
                    <a:lumOff val="60000"/>
                  </a:schemeClr>
                </a:solidFill>
                <a:latin typeface="Roboto" panose="02000000000000000000" pitchFamily="2" charset="0"/>
              </a:rPr>
              <a:t>tput</a:t>
            </a:r>
            <a:r>
              <a:rPr lang="en-US" dirty="0">
                <a:solidFill>
                  <a:schemeClr val="bg1"/>
                </a:solidFill>
                <a:latin typeface="Roboto" panose="02000000000000000000" pitchFamily="2" charset="0"/>
              </a:rPr>
              <a:t>.</a:t>
            </a:r>
          </a:p>
          <a:p>
            <a:r>
              <a:rPr lang="en-US" dirty="0">
                <a:solidFill>
                  <a:schemeClr val="accent5">
                    <a:lumMod val="40000"/>
                    <a:lumOff val="60000"/>
                  </a:schemeClr>
                </a:solidFill>
                <a:latin typeface="Roboto" panose="02000000000000000000" pitchFamily="2" charset="0"/>
              </a:rPr>
              <a:t>The aim is minimizing the loss function</a:t>
            </a:r>
            <a:r>
              <a:rPr lang="en-US" dirty="0">
                <a:solidFill>
                  <a:schemeClr val="bg1"/>
                </a:solidFill>
                <a:latin typeface="Roboto" panose="02000000000000000000" pitchFamily="2" charset="0"/>
              </a:rPr>
              <a:t> to have values of predicted masks as close as possible to the actual values.</a:t>
            </a:r>
          </a:p>
          <a:p>
            <a:r>
              <a:rPr lang="en-US" dirty="0">
                <a:solidFill>
                  <a:schemeClr val="bg1"/>
                </a:solidFill>
                <a:latin typeface="Roboto" panose="02000000000000000000" pitchFamily="2" charset="0"/>
              </a:rPr>
              <a:t>It is possible to obtain it applying </a:t>
            </a:r>
            <a:r>
              <a:rPr lang="en-US" dirty="0">
                <a:solidFill>
                  <a:schemeClr val="accent5">
                    <a:lumMod val="40000"/>
                    <a:lumOff val="60000"/>
                  </a:schemeClr>
                </a:solidFill>
                <a:latin typeface="Roboto" panose="02000000000000000000" pitchFamily="2" charset="0"/>
              </a:rPr>
              <a:t>backpropagation</a:t>
            </a:r>
            <a:r>
              <a:rPr lang="en-US" dirty="0">
                <a:solidFill>
                  <a:schemeClr val="bg1"/>
                </a:solidFill>
                <a:latin typeface="Roboto" panose="02000000000000000000" pitchFamily="2" charset="0"/>
              </a:rPr>
              <a:t> with gradient descent.</a:t>
            </a:r>
          </a:p>
        </p:txBody>
      </p:sp>
      <p:grpSp>
        <p:nvGrpSpPr>
          <p:cNvPr id="17" name="Group 16">
            <a:extLst>
              <a:ext uri="{FF2B5EF4-FFF2-40B4-BE49-F238E27FC236}">
                <a16:creationId xmlns:a16="http://schemas.microsoft.com/office/drawing/2014/main" id="{65BC0E3F-8872-B631-7697-400A840BF537}"/>
              </a:ext>
            </a:extLst>
          </p:cNvPr>
          <p:cNvGrpSpPr/>
          <p:nvPr/>
        </p:nvGrpSpPr>
        <p:grpSpPr>
          <a:xfrm>
            <a:off x="590981" y="3300843"/>
            <a:ext cx="11048401" cy="2979381"/>
            <a:chOff x="770290" y="3290865"/>
            <a:chExt cx="11048401" cy="2979381"/>
          </a:xfrm>
        </p:grpSpPr>
        <p:grpSp>
          <p:nvGrpSpPr>
            <p:cNvPr id="16" name="Group 15">
              <a:extLst>
                <a:ext uri="{FF2B5EF4-FFF2-40B4-BE49-F238E27FC236}">
                  <a16:creationId xmlns:a16="http://schemas.microsoft.com/office/drawing/2014/main" id="{CACDA8B9-34DE-9594-1003-CE93A1501667}"/>
                </a:ext>
              </a:extLst>
            </p:cNvPr>
            <p:cNvGrpSpPr/>
            <p:nvPr/>
          </p:nvGrpSpPr>
          <p:grpSpPr>
            <a:xfrm>
              <a:off x="770290" y="3290865"/>
              <a:ext cx="11048401" cy="2979381"/>
              <a:chOff x="770290" y="3094922"/>
              <a:chExt cx="11048401" cy="2979381"/>
            </a:xfrm>
          </p:grpSpPr>
          <p:pic>
            <p:nvPicPr>
              <p:cNvPr id="2" name="Picture 1">
                <a:extLst>
                  <a:ext uri="{FF2B5EF4-FFF2-40B4-BE49-F238E27FC236}">
                    <a16:creationId xmlns:a16="http://schemas.microsoft.com/office/drawing/2014/main" id="{68AB4DCB-15AA-F568-FFE5-D27C8109A82E}"/>
                  </a:ext>
                </a:extLst>
              </p:cNvPr>
              <p:cNvPicPr>
                <a:picLocks noChangeAspect="1"/>
              </p:cNvPicPr>
              <p:nvPr/>
            </p:nvPicPr>
            <p:blipFill rotWithShape="1">
              <a:blip r:embed="rId2">
                <a:extLst>
                  <a:ext uri="{28A0092B-C50C-407E-A947-70E740481C1C}">
                    <a14:useLocalDpi xmlns:a14="http://schemas.microsoft.com/office/drawing/2010/main" val="0"/>
                  </a:ext>
                </a:extLst>
              </a:blip>
              <a:srcRect t="25556" b="23925"/>
              <a:stretch/>
            </p:blipFill>
            <p:spPr>
              <a:xfrm>
                <a:off x="770290" y="4599992"/>
                <a:ext cx="5325710" cy="1474311"/>
              </a:xfrm>
              <a:prstGeom prst="rect">
                <a:avLst/>
              </a:prstGeom>
            </p:spPr>
          </p:pic>
          <p:pic>
            <p:nvPicPr>
              <p:cNvPr id="3" name="Picture 2">
                <a:extLst>
                  <a:ext uri="{FF2B5EF4-FFF2-40B4-BE49-F238E27FC236}">
                    <a16:creationId xmlns:a16="http://schemas.microsoft.com/office/drawing/2014/main" id="{C6937C78-26C0-FB7F-FF19-824825734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094922"/>
                <a:ext cx="5722691" cy="2979381"/>
              </a:xfrm>
              <a:prstGeom prst="rect">
                <a:avLst/>
              </a:prstGeom>
            </p:spPr>
          </p:pic>
          <p:pic>
            <p:nvPicPr>
              <p:cNvPr id="7" name="Picture 6" descr="Chart, diagram, line chart&#10;&#10;Description automatically generated">
                <a:extLst>
                  <a:ext uri="{FF2B5EF4-FFF2-40B4-BE49-F238E27FC236}">
                    <a16:creationId xmlns:a16="http://schemas.microsoft.com/office/drawing/2014/main" id="{62514561-5945-3B57-B648-27B700FC1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90" y="3094922"/>
                <a:ext cx="5325710" cy="1571333"/>
              </a:xfrm>
              <a:prstGeom prst="rect">
                <a:avLst/>
              </a:prstGeom>
            </p:spPr>
          </p:pic>
        </p:grpSp>
        <p:sp>
          <p:nvSpPr>
            <p:cNvPr id="9" name="TextBox 8">
              <a:extLst>
                <a:ext uri="{FF2B5EF4-FFF2-40B4-BE49-F238E27FC236}">
                  <a16:creationId xmlns:a16="http://schemas.microsoft.com/office/drawing/2014/main" id="{3EF17ADA-32DD-550E-481C-3202234BE413}"/>
                </a:ext>
              </a:extLst>
            </p:cNvPr>
            <p:cNvSpPr txBox="1"/>
            <p:nvPr/>
          </p:nvSpPr>
          <p:spPr>
            <a:xfrm>
              <a:off x="7107593" y="5715618"/>
              <a:ext cx="1007969" cy="369332"/>
            </a:xfrm>
            <a:prstGeom prst="rect">
              <a:avLst/>
            </a:prstGeom>
            <a:noFill/>
          </p:spPr>
          <p:txBody>
            <a:bodyPr wrap="square">
              <a:spAutoFit/>
            </a:bodyPr>
            <a:lstStyle/>
            <a:p>
              <a:r>
                <a:rPr lang="en-US" sz="1400" b="0" dirty="0">
                  <a:effectLst/>
                  <a:latin typeface="Roboto" panose="020B0604020202020204" pitchFamily="2" charset="0"/>
                </a:rPr>
                <a:t>weight</a:t>
              </a:r>
              <a:r>
                <a:rPr lang="en-US" b="0" dirty="0">
                  <a:solidFill>
                    <a:schemeClr val="bg1"/>
                  </a:solidFill>
                  <a:effectLst/>
                  <a:latin typeface="Roboto" panose="020B0604020202020204" pitchFamily="2" charset="0"/>
                </a:rPr>
                <a:t> f</a:t>
              </a:r>
              <a:endParaRPr lang="en-US" dirty="0"/>
            </a:p>
          </p:txBody>
        </p:sp>
        <p:sp>
          <p:nvSpPr>
            <p:cNvPr id="10" name="TextBox 9">
              <a:extLst>
                <a:ext uri="{FF2B5EF4-FFF2-40B4-BE49-F238E27FC236}">
                  <a16:creationId xmlns:a16="http://schemas.microsoft.com/office/drawing/2014/main" id="{661D85A8-2399-18AA-CFA8-D0EED5AD96BB}"/>
                </a:ext>
              </a:extLst>
            </p:cNvPr>
            <p:cNvSpPr txBox="1"/>
            <p:nvPr/>
          </p:nvSpPr>
          <p:spPr>
            <a:xfrm>
              <a:off x="10413741" y="5810951"/>
              <a:ext cx="1007969" cy="369332"/>
            </a:xfrm>
            <a:prstGeom prst="rect">
              <a:avLst/>
            </a:prstGeom>
            <a:noFill/>
          </p:spPr>
          <p:txBody>
            <a:bodyPr wrap="square">
              <a:spAutoFit/>
            </a:bodyPr>
            <a:lstStyle/>
            <a:p>
              <a:r>
                <a:rPr lang="en-US" sz="1400" b="0" dirty="0">
                  <a:effectLst/>
                  <a:latin typeface="Roboto" panose="020B0604020202020204" pitchFamily="2" charset="0"/>
                </a:rPr>
                <a:t>weight</a:t>
              </a:r>
              <a:r>
                <a:rPr lang="en-US" b="0" dirty="0">
                  <a:solidFill>
                    <a:schemeClr val="bg1"/>
                  </a:solidFill>
                  <a:effectLst/>
                  <a:latin typeface="Roboto" panose="020B0604020202020204" pitchFamily="2" charset="0"/>
                </a:rPr>
                <a:t> f</a:t>
              </a:r>
              <a:endParaRPr lang="en-US" dirty="0"/>
            </a:p>
          </p:txBody>
        </p:sp>
        <p:sp>
          <p:nvSpPr>
            <p:cNvPr id="11" name="TextBox 10">
              <a:extLst>
                <a:ext uri="{FF2B5EF4-FFF2-40B4-BE49-F238E27FC236}">
                  <a16:creationId xmlns:a16="http://schemas.microsoft.com/office/drawing/2014/main" id="{49EDD59C-338A-E3A9-D064-D8E02DBCED46}"/>
                </a:ext>
              </a:extLst>
            </p:cNvPr>
            <p:cNvSpPr txBox="1"/>
            <p:nvPr/>
          </p:nvSpPr>
          <p:spPr>
            <a:xfrm>
              <a:off x="6030686" y="4232501"/>
              <a:ext cx="906887" cy="523220"/>
            </a:xfrm>
            <a:prstGeom prst="rect">
              <a:avLst/>
            </a:prstGeom>
            <a:noFill/>
          </p:spPr>
          <p:txBody>
            <a:bodyPr wrap="square">
              <a:spAutoFit/>
            </a:bodyPr>
            <a:lstStyle/>
            <a:p>
              <a:r>
                <a:rPr lang="it-IT" sz="1400" dirty="0">
                  <a:latin typeface="Roboto" panose="020B0604020202020204" pitchFamily="2" charset="0"/>
                </a:rPr>
                <a:t>L</a:t>
              </a:r>
              <a:r>
                <a:rPr lang="en-US" sz="1400" dirty="0" err="1">
                  <a:latin typeface="Roboto" panose="020B0604020202020204" pitchFamily="2" charset="0"/>
                </a:rPr>
                <a:t>oss</a:t>
              </a:r>
              <a:r>
                <a:rPr lang="en-US" sz="1400" dirty="0">
                  <a:latin typeface="Roboto" panose="020B0604020202020204" pitchFamily="2" charset="0"/>
                </a:rPr>
                <a:t> function</a:t>
              </a:r>
              <a:endParaRPr lang="en-US" dirty="0"/>
            </a:p>
          </p:txBody>
        </p:sp>
      </p:grpSp>
      <p:sp>
        <p:nvSpPr>
          <p:cNvPr id="13" name="TextBox 12">
            <a:extLst>
              <a:ext uri="{FF2B5EF4-FFF2-40B4-BE49-F238E27FC236}">
                <a16:creationId xmlns:a16="http://schemas.microsoft.com/office/drawing/2014/main" id="{6DCE2E7F-0D8D-1718-82F9-C423CAFE8151}"/>
              </a:ext>
            </a:extLst>
          </p:cNvPr>
          <p:cNvSpPr txBox="1"/>
          <p:nvPr/>
        </p:nvSpPr>
        <p:spPr>
          <a:xfrm>
            <a:off x="2867914" y="327883"/>
            <a:ext cx="6097554" cy="584775"/>
          </a:xfrm>
          <a:prstGeom prst="rect">
            <a:avLst/>
          </a:prstGeom>
          <a:noFill/>
        </p:spPr>
        <p:txBody>
          <a:bodyPr wrap="square">
            <a:spAutoFit/>
          </a:bodyPr>
          <a:lstStyle/>
          <a:p>
            <a:pPr algn="ctr"/>
            <a:r>
              <a:rPr lang="it-IT" altLang="ko-KR" sz="3200" dirty="0">
                <a:solidFill>
                  <a:srgbClr val="E6FD9D"/>
                </a:solidFill>
                <a:cs typeface="Arial" pitchFamily="34" charset="0"/>
              </a:rPr>
              <a:t>The </a:t>
            </a:r>
            <a:r>
              <a:rPr lang="it-IT" altLang="ko-KR" sz="3200" dirty="0" err="1">
                <a:solidFill>
                  <a:srgbClr val="E6FD9D"/>
                </a:solidFill>
                <a:cs typeface="Arial" pitchFamily="34" charset="0"/>
              </a:rPr>
              <a:t>loss</a:t>
            </a:r>
            <a:r>
              <a:rPr lang="it-IT" altLang="ko-KR" sz="3200" dirty="0">
                <a:solidFill>
                  <a:srgbClr val="E6FD9D"/>
                </a:solidFill>
                <a:cs typeface="Arial" pitchFamily="34" charset="0"/>
              </a:rPr>
              <a:t> </a:t>
            </a:r>
            <a:r>
              <a:rPr lang="it-IT" altLang="ko-KR" sz="3200" dirty="0" err="1">
                <a:solidFill>
                  <a:srgbClr val="E6FD9D"/>
                </a:solidFill>
                <a:cs typeface="Arial" pitchFamily="34" charset="0"/>
              </a:rPr>
              <a:t>function</a:t>
            </a:r>
            <a:endParaRPr lang="ko-KR" altLang="en-US" sz="3200" dirty="0">
              <a:solidFill>
                <a:srgbClr val="E6FD9D"/>
              </a:solidFill>
              <a:cs typeface="Arial" pitchFamily="34" charset="0"/>
            </a:endParaRPr>
          </a:p>
        </p:txBody>
      </p:sp>
      <p:sp>
        <p:nvSpPr>
          <p:cNvPr id="4" name="TextBox 3">
            <a:extLst>
              <a:ext uri="{FF2B5EF4-FFF2-40B4-BE49-F238E27FC236}">
                <a16:creationId xmlns:a16="http://schemas.microsoft.com/office/drawing/2014/main" id="{00B6DDF6-7713-96DB-A43F-0FC828931739}"/>
              </a:ext>
            </a:extLst>
          </p:cNvPr>
          <p:cNvSpPr txBox="1"/>
          <p:nvPr/>
        </p:nvSpPr>
        <p:spPr>
          <a:xfrm>
            <a:off x="552618" y="6402675"/>
            <a:ext cx="6558419" cy="230832"/>
          </a:xfrm>
          <a:prstGeom prst="rect">
            <a:avLst/>
          </a:prstGeom>
          <a:noFill/>
        </p:spPr>
        <p:txBody>
          <a:bodyPr wrap="square">
            <a:spAutoFit/>
          </a:bodyPr>
          <a:lstStyle/>
          <a:p>
            <a:r>
              <a:rPr lang="en-US" sz="900" dirty="0">
                <a:solidFill>
                  <a:schemeClr val="bg1"/>
                </a:solidFill>
              </a:rPr>
              <a:t>Fig 13. Brief description of Backpropagation formula and loss function. </a:t>
            </a:r>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108300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35198B-535E-71AF-01EA-BD24AF2CA53A}"/>
                  </a:ext>
                </a:extLst>
              </p:cNvPr>
              <p:cNvSpPr txBox="1"/>
              <p:nvPr/>
            </p:nvSpPr>
            <p:spPr>
              <a:xfrm>
                <a:off x="3263660" y="5103624"/>
                <a:ext cx="2280460" cy="528863"/>
              </a:xfrm>
              <a:prstGeom prst="rect">
                <a:avLst/>
              </a:prstGeom>
              <a:noFill/>
            </p:spPr>
            <p:txBody>
              <a:bodyPr wrap="square">
                <a:spAutoFit/>
              </a:bodyPr>
              <a:lstStyle/>
              <a:p>
                <a:r>
                  <a:rPr lang="nn-NO" sz="2000" dirty="0">
                    <a:solidFill>
                      <a:schemeClr val="bg1"/>
                    </a:solidFill>
                    <a:latin typeface="Cambria Math" panose="02040503050406030204" pitchFamily="18" charset="0"/>
                    <a:ea typeface="Cambria Math" panose="02040503050406030204" pitchFamily="18" charset="0"/>
                  </a:rPr>
                  <a:t> </a:t>
                </a:r>
                <a:r>
                  <a:rPr lang="nn-NO" sz="2000" dirty="0">
                    <a:solidFill>
                      <a:schemeClr val="accent6">
                        <a:lumMod val="40000"/>
                        <a:lumOff val="60000"/>
                      </a:schemeClr>
                    </a:solidFill>
                    <a:latin typeface="Cambria Math" panose="02040503050406030204" pitchFamily="18" charset="0"/>
                    <a:ea typeface="Cambria Math" panose="02040503050406030204" pitchFamily="18" charset="0"/>
                  </a:rPr>
                  <a:t>AP =  </a:t>
                </a:r>
                <a14:m>
                  <m:oMath xmlns:m="http://schemas.openxmlformats.org/officeDocument/2006/math">
                    <m:f>
                      <m:fPr>
                        <m:ctrlPr>
                          <a:rPr lang="nn-NO" sz="2000" i="1" smtClean="0">
                            <a:solidFill>
                              <a:schemeClr val="accent6">
                                <a:lumMod val="40000"/>
                                <a:lumOff val="60000"/>
                              </a:schemeClr>
                            </a:solidFill>
                            <a:latin typeface="Cambria Math" panose="02040503050406030204" pitchFamily="18" charset="0"/>
                            <a:ea typeface="Cambria Math" panose="02040503050406030204" pitchFamily="18" charset="0"/>
                          </a:rPr>
                        </m:ctrlPr>
                      </m:fPr>
                      <m:num>
                        <m:r>
                          <a:rPr lang="it-IT" sz="2000" b="0" i="1" smtClean="0">
                            <a:solidFill>
                              <a:schemeClr val="accent6">
                                <a:lumMod val="40000"/>
                                <a:lumOff val="60000"/>
                              </a:schemeClr>
                            </a:solidFill>
                            <a:latin typeface="Cambria Math" panose="02040503050406030204" pitchFamily="18" charset="0"/>
                            <a:ea typeface="Cambria Math" panose="02040503050406030204" pitchFamily="18" charset="0"/>
                          </a:rPr>
                          <m:t>1</m:t>
                        </m:r>
                      </m:num>
                      <m:den>
                        <m:r>
                          <a:rPr lang="it-IT" sz="2000" b="0" i="1" smtClean="0">
                            <a:solidFill>
                              <a:schemeClr val="accent6">
                                <a:lumMod val="40000"/>
                                <a:lumOff val="60000"/>
                              </a:schemeClr>
                            </a:solidFill>
                            <a:latin typeface="Cambria Math" panose="02040503050406030204" pitchFamily="18" charset="0"/>
                            <a:ea typeface="Cambria Math" panose="02040503050406030204" pitchFamily="18" charset="0"/>
                          </a:rPr>
                          <m:t>10</m:t>
                        </m:r>
                      </m:den>
                    </m:f>
                  </m:oMath>
                </a14:m>
                <a:r>
                  <a:rPr lang="nn-NO" sz="2000" dirty="0">
                    <a:solidFill>
                      <a:schemeClr val="accent6">
                        <a:lumMod val="40000"/>
                        <a:lumOff val="60000"/>
                      </a:schemeClr>
                    </a:solidFill>
                    <a:latin typeface="Cambria Math" panose="02040503050406030204" pitchFamily="18" charset="0"/>
                    <a:ea typeface="Cambria Math" panose="02040503050406030204" pitchFamily="18" charset="0"/>
                  </a:rPr>
                  <a:t> </a:t>
                </a:r>
                <a14:m>
                  <m:oMath xmlns:m="http://schemas.openxmlformats.org/officeDocument/2006/math">
                    <m:nary>
                      <m:naryPr>
                        <m:chr m:val="∑"/>
                        <m:ctrlPr>
                          <a:rPr lang="nn-NO" sz="2000" i="1" smtClean="0">
                            <a:solidFill>
                              <a:schemeClr val="accent6">
                                <a:lumMod val="40000"/>
                                <a:lumOff val="60000"/>
                              </a:schemeClr>
                            </a:solidFill>
                            <a:latin typeface="Cambria Math" panose="02040503050406030204" pitchFamily="18" charset="0"/>
                            <a:ea typeface="Cambria Math" panose="02040503050406030204" pitchFamily="18" charset="0"/>
                          </a:rPr>
                        </m:ctrlPr>
                      </m:naryPr>
                      <m:sub>
                        <m:r>
                          <m:rPr>
                            <m:brk m:alnAt="23"/>
                          </m:rPr>
                          <a:rPr lang="it-IT" sz="2000" b="0" i="1" smtClean="0">
                            <a:solidFill>
                              <a:schemeClr val="accent6">
                                <a:lumMod val="40000"/>
                                <a:lumOff val="60000"/>
                              </a:schemeClr>
                            </a:solidFill>
                            <a:latin typeface="Cambria Math" panose="02040503050406030204" pitchFamily="18" charset="0"/>
                            <a:ea typeface="Cambria Math" panose="02040503050406030204" pitchFamily="18" charset="0"/>
                          </a:rPr>
                          <m:t>𝑡</m:t>
                        </m:r>
                        <m:r>
                          <a:rPr lang="it-IT" sz="2000" b="0" i="1" smtClean="0">
                            <a:solidFill>
                              <a:schemeClr val="accent6">
                                <a:lumMod val="40000"/>
                                <a:lumOff val="60000"/>
                              </a:schemeClr>
                            </a:solidFill>
                            <a:latin typeface="Cambria Math" panose="02040503050406030204" pitchFamily="18" charset="0"/>
                            <a:ea typeface="Cambria Math" panose="02040503050406030204" pitchFamily="18" charset="0"/>
                          </a:rPr>
                          <m:t>=1</m:t>
                        </m:r>
                      </m:sub>
                      <m:sup>
                        <m:r>
                          <a:rPr lang="it-IT" sz="2000" b="0" i="1" smtClean="0">
                            <a:solidFill>
                              <a:schemeClr val="accent6">
                                <a:lumMod val="40000"/>
                                <a:lumOff val="60000"/>
                              </a:schemeClr>
                            </a:solidFill>
                            <a:latin typeface="Cambria Math" panose="02040503050406030204" pitchFamily="18" charset="0"/>
                            <a:ea typeface="Cambria Math" panose="02040503050406030204" pitchFamily="18" charset="0"/>
                          </a:rPr>
                          <m:t>10</m:t>
                        </m:r>
                      </m:sup>
                      <m:e>
                        <m:r>
                          <a:rPr lang="it-IT" sz="2000" b="0" i="1" smtClean="0">
                            <a:solidFill>
                              <a:schemeClr val="accent6">
                                <a:lumMod val="40000"/>
                                <a:lumOff val="60000"/>
                              </a:schemeClr>
                            </a:solidFill>
                            <a:latin typeface="Cambria Math" panose="02040503050406030204" pitchFamily="18" charset="0"/>
                            <a:ea typeface="Cambria Math" panose="02040503050406030204" pitchFamily="18" charset="0"/>
                          </a:rPr>
                          <m:t>𝑃</m:t>
                        </m:r>
                        <m:r>
                          <a:rPr lang="it-IT" sz="2000" b="0" i="1" smtClean="0">
                            <a:solidFill>
                              <a:schemeClr val="accent6">
                                <a:lumMod val="40000"/>
                                <a:lumOff val="60000"/>
                              </a:schemeClr>
                            </a:solidFill>
                            <a:latin typeface="Cambria Math" panose="02040503050406030204" pitchFamily="18" charset="0"/>
                            <a:ea typeface="Cambria Math" panose="02040503050406030204" pitchFamily="18" charset="0"/>
                          </a:rPr>
                          <m:t>(</m:t>
                        </m:r>
                        <m:sSub>
                          <m:sSubPr>
                            <m:ctrlPr>
                              <a:rPr lang="nn-NO" sz="2000" i="1">
                                <a:solidFill>
                                  <a:schemeClr val="accent6">
                                    <a:lumMod val="40000"/>
                                    <a:lumOff val="60000"/>
                                  </a:schemeClr>
                                </a:solidFill>
                                <a:latin typeface="Cambria Math" panose="02040503050406030204" pitchFamily="18" charset="0"/>
                                <a:ea typeface="Cambria Math" panose="02040503050406030204" pitchFamily="18" charset="0"/>
                              </a:rPr>
                            </m:ctrlPr>
                          </m:sSubPr>
                          <m:e>
                            <m:r>
                              <a:rPr lang="it-IT" sz="2000" b="0" i="1" smtClean="0">
                                <a:solidFill>
                                  <a:schemeClr val="accent6">
                                    <a:lumMod val="40000"/>
                                    <a:lumOff val="60000"/>
                                  </a:schemeClr>
                                </a:solidFill>
                                <a:latin typeface="Cambria Math" panose="02040503050406030204" pitchFamily="18" charset="0"/>
                                <a:ea typeface="Cambria Math" panose="02040503050406030204" pitchFamily="18" charset="0"/>
                              </a:rPr>
                              <m:t>𝑡</m:t>
                            </m:r>
                          </m:e>
                          <m:sub>
                            <m:r>
                              <a:rPr lang="it-IT" sz="2000" b="0" i="1" smtClean="0">
                                <a:solidFill>
                                  <a:schemeClr val="accent6">
                                    <a:lumMod val="40000"/>
                                    <a:lumOff val="60000"/>
                                  </a:schemeClr>
                                </a:solidFill>
                                <a:latin typeface="Cambria Math" panose="02040503050406030204" pitchFamily="18" charset="0"/>
                                <a:ea typeface="Cambria Math" panose="02040503050406030204" pitchFamily="18" charset="0"/>
                              </a:rPr>
                              <m:t>𝑖</m:t>
                            </m:r>
                          </m:sub>
                        </m:sSub>
                        <m:r>
                          <a:rPr lang="it-IT" sz="2000" b="0" i="1" smtClean="0">
                            <a:solidFill>
                              <a:schemeClr val="accent6">
                                <a:lumMod val="40000"/>
                                <a:lumOff val="60000"/>
                              </a:schemeClr>
                            </a:solidFill>
                            <a:latin typeface="Cambria Math" panose="02040503050406030204" pitchFamily="18" charset="0"/>
                            <a:ea typeface="Cambria Math" panose="02040503050406030204" pitchFamily="18" charset="0"/>
                          </a:rPr>
                          <m:t>)</m:t>
                        </m:r>
                      </m:e>
                    </m:nary>
                  </m:oMath>
                </a14:m>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3F35198B-535E-71AF-01EA-BD24AF2CA53A}"/>
                  </a:ext>
                </a:extLst>
              </p:cNvPr>
              <p:cNvSpPr txBox="1">
                <a:spLocks noRot="1" noChangeAspect="1" noMove="1" noResize="1" noEditPoints="1" noAdjustHandles="1" noChangeArrowheads="1" noChangeShapeType="1" noTextEdit="1"/>
              </p:cNvSpPr>
              <p:nvPr/>
            </p:nvSpPr>
            <p:spPr>
              <a:xfrm>
                <a:off x="3263660" y="5103624"/>
                <a:ext cx="2280460" cy="528863"/>
              </a:xfrm>
              <a:prstGeom prst="rect">
                <a:avLst/>
              </a:prstGeom>
              <a:blipFill>
                <a:blip r:embed="rId2"/>
                <a:stretch>
                  <a:fillRect l="-267" t="-80460" r="-1070" b="-12643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395682E-35D0-B542-B937-F072067E3EC8}"/>
              </a:ext>
            </a:extLst>
          </p:cNvPr>
          <p:cNvSpPr txBox="1"/>
          <p:nvPr/>
        </p:nvSpPr>
        <p:spPr>
          <a:xfrm>
            <a:off x="6029751" y="5183389"/>
            <a:ext cx="3700658" cy="369332"/>
          </a:xfrm>
          <a:prstGeom prst="rect">
            <a:avLst/>
          </a:prstGeom>
          <a:noFill/>
        </p:spPr>
        <p:txBody>
          <a:bodyPr wrap="square">
            <a:spAutoFit/>
          </a:bodyPr>
          <a:lstStyle/>
          <a:p>
            <a:r>
              <a:rPr lang="en-US" dirty="0">
                <a:solidFill>
                  <a:schemeClr val="bg1"/>
                </a:solidFill>
              </a:rPr>
              <a:t>with t = (0.50, 0.55, . . . , 0.95)</a:t>
            </a:r>
          </a:p>
        </p:txBody>
      </p:sp>
      <p:pic>
        <p:nvPicPr>
          <p:cNvPr id="19" name="Picture 18">
            <a:extLst>
              <a:ext uri="{FF2B5EF4-FFF2-40B4-BE49-F238E27FC236}">
                <a16:creationId xmlns:a16="http://schemas.microsoft.com/office/drawing/2014/main" id="{4DF80DDB-5D5B-6018-D5DA-E2F71B4F1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837" y="1453410"/>
            <a:ext cx="2641431" cy="1737784"/>
          </a:xfrm>
          <a:prstGeom prst="rect">
            <a:avLst/>
          </a:prstGeom>
        </p:spPr>
      </p:pic>
      <p:pic>
        <p:nvPicPr>
          <p:cNvPr id="23" name="Picture 22">
            <a:extLst>
              <a:ext uri="{FF2B5EF4-FFF2-40B4-BE49-F238E27FC236}">
                <a16:creationId xmlns:a16="http://schemas.microsoft.com/office/drawing/2014/main" id="{7461F3F1-8F3A-3D3B-D4B0-CE686C7A2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989" y="1806115"/>
            <a:ext cx="4139252" cy="1006353"/>
          </a:xfrm>
          <a:prstGeom prst="rect">
            <a:avLst/>
          </a:prstGeom>
        </p:spPr>
      </p:pic>
      <p:sp>
        <p:nvSpPr>
          <p:cNvPr id="25" name="TextBox 24">
            <a:extLst>
              <a:ext uri="{FF2B5EF4-FFF2-40B4-BE49-F238E27FC236}">
                <a16:creationId xmlns:a16="http://schemas.microsoft.com/office/drawing/2014/main" id="{889889FC-B733-E650-BEB2-43FB22167625}"/>
              </a:ext>
            </a:extLst>
          </p:cNvPr>
          <p:cNvSpPr txBox="1"/>
          <p:nvPr/>
        </p:nvSpPr>
        <p:spPr>
          <a:xfrm>
            <a:off x="765110" y="991243"/>
            <a:ext cx="10888825" cy="584775"/>
          </a:xfrm>
          <a:prstGeom prst="rect">
            <a:avLst/>
          </a:prstGeom>
          <a:noFill/>
        </p:spPr>
        <p:txBody>
          <a:bodyPr wrap="square">
            <a:spAutoFit/>
          </a:bodyPr>
          <a:lstStyle/>
          <a:p>
            <a:r>
              <a:rPr lang="en-US" sz="1600" dirty="0">
                <a:solidFill>
                  <a:schemeClr val="accent5">
                    <a:lumMod val="40000"/>
                    <a:lumOff val="60000"/>
                  </a:schemeClr>
                </a:solidFill>
              </a:rPr>
              <a:t>The metric used </a:t>
            </a:r>
            <a:r>
              <a:rPr lang="en-US" sz="1600" dirty="0">
                <a:solidFill>
                  <a:schemeClr val="bg1"/>
                </a:solidFill>
              </a:rPr>
              <a:t>for this task is defined as the </a:t>
            </a:r>
            <a:r>
              <a:rPr lang="en-US" sz="1600" dirty="0">
                <a:solidFill>
                  <a:schemeClr val="accent5">
                    <a:lumMod val="40000"/>
                    <a:lumOff val="60000"/>
                  </a:schemeClr>
                </a:solidFill>
              </a:rPr>
              <a:t>intersection over union </a:t>
            </a:r>
            <a:r>
              <a:rPr lang="en-US" sz="1600" dirty="0">
                <a:solidFill>
                  <a:schemeClr val="bg1"/>
                </a:solidFill>
              </a:rPr>
              <a:t>(</a:t>
            </a:r>
            <a:r>
              <a:rPr lang="en-US" sz="1600" dirty="0" err="1">
                <a:solidFill>
                  <a:schemeClr val="bg1"/>
                </a:solidFill>
              </a:rPr>
              <a:t>IoU</a:t>
            </a:r>
            <a:r>
              <a:rPr lang="en-US" sz="1600" dirty="0">
                <a:solidFill>
                  <a:schemeClr val="bg1"/>
                </a:solidFill>
              </a:rPr>
              <a:t>) The </a:t>
            </a:r>
            <a:r>
              <a:rPr lang="en-US" sz="1600" dirty="0" err="1">
                <a:solidFill>
                  <a:schemeClr val="bg1"/>
                </a:solidFill>
              </a:rPr>
              <a:t>IoU</a:t>
            </a:r>
            <a:r>
              <a:rPr lang="en-US" sz="1600" dirty="0">
                <a:solidFill>
                  <a:schemeClr val="bg1"/>
                </a:solidFill>
              </a:rPr>
              <a:t> of a predicted set of salt pixels and a set of true salt pixels is calculated as:</a:t>
            </a:r>
          </a:p>
        </p:txBody>
      </p:sp>
      <p:sp>
        <p:nvSpPr>
          <p:cNvPr id="27" name="TextBox 26">
            <a:extLst>
              <a:ext uri="{FF2B5EF4-FFF2-40B4-BE49-F238E27FC236}">
                <a16:creationId xmlns:a16="http://schemas.microsoft.com/office/drawing/2014/main" id="{BBF71041-9C10-6983-C31C-C01B24AC7F4A}"/>
              </a:ext>
            </a:extLst>
          </p:cNvPr>
          <p:cNvSpPr txBox="1"/>
          <p:nvPr/>
        </p:nvSpPr>
        <p:spPr>
          <a:xfrm>
            <a:off x="648163" y="3647329"/>
            <a:ext cx="10888825" cy="1323439"/>
          </a:xfrm>
          <a:prstGeom prst="rect">
            <a:avLst/>
          </a:prstGeom>
          <a:noFill/>
        </p:spPr>
        <p:txBody>
          <a:bodyPr wrap="square">
            <a:spAutoFit/>
          </a:bodyPr>
          <a:lstStyle/>
          <a:p>
            <a:r>
              <a:rPr lang="en-US" sz="1600" dirty="0">
                <a:solidFill>
                  <a:schemeClr val="bg1"/>
                </a:solidFill>
              </a:rPr>
              <a:t>This formula is applied at </a:t>
            </a:r>
            <a:r>
              <a:rPr lang="en-US" sz="1600" dirty="0">
                <a:solidFill>
                  <a:schemeClr val="accent5">
                    <a:lumMod val="40000"/>
                    <a:lumOff val="60000"/>
                  </a:schemeClr>
                </a:solidFill>
              </a:rPr>
              <a:t>10 different precision thresholds</a:t>
            </a:r>
            <a:r>
              <a:rPr lang="en-US" sz="1600" dirty="0">
                <a:solidFill>
                  <a:schemeClr val="bg1"/>
                </a:solidFill>
              </a:rPr>
              <a:t>: t = (0.50, 0.55, . . . , 0.95). </a:t>
            </a:r>
          </a:p>
          <a:p>
            <a:r>
              <a:rPr lang="en-US" sz="1600" dirty="0">
                <a:solidFill>
                  <a:schemeClr val="bg1"/>
                </a:solidFill>
              </a:rPr>
              <a:t>Thus, the aim is including only the pixels where the predicted probability of finding a salt body is higher than a specific threshold.</a:t>
            </a:r>
          </a:p>
          <a:p>
            <a:r>
              <a:rPr lang="en-US" sz="1600" dirty="0">
                <a:solidFill>
                  <a:schemeClr val="bg1"/>
                </a:solidFill>
              </a:rPr>
              <a:t>Then, the </a:t>
            </a:r>
            <a:r>
              <a:rPr lang="en-US" sz="1600" dirty="0">
                <a:solidFill>
                  <a:schemeClr val="accent5">
                    <a:lumMod val="40000"/>
                    <a:lumOff val="60000"/>
                  </a:schemeClr>
                </a:solidFill>
              </a:rPr>
              <a:t>average precision </a:t>
            </a:r>
            <a:r>
              <a:rPr lang="en-US" sz="1600" dirty="0">
                <a:solidFill>
                  <a:schemeClr val="bg1"/>
                </a:solidFill>
              </a:rPr>
              <a:t>of a single image is calculated as the </a:t>
            </a:r>
            <a:r>
              <a:rPr lang="en-US" sz="1600" dirty="0">
                <a:solidFill>
                  <a:schemeClr val="accent5">
                    <a:lumMod val="40000"/>
                    <a:lumOff val="60000"/>
                  </a:schemeClr>
                </a:solidFill>
              </a:rPr>
              <a:t>mean of the above precision values at each threshold</a:t>
            </a:r>
            <a:r>
              <a:rPr lang="en-US" sz="1600" dirty="0">
                <a:solidFill>
                  <a:schemeClr val="bg1"/>
                </a:solidFill>
              </a:rPr>
              <a:t>:</a:t>
            </a:r>
            <a:r>
              <a:rPr lang="en-US" sz="1600" dirty="0"/>
              <a:t>:</a:t>
            </a:r>
          </a:p>
        </p:txBody>
      </p:sp>
      <p:sp>
        <p:nvSpPr>
          <p:cNvPr id="29" name="TextBox 28">
            <a:extLst>
              <a:ext uri="{FF2B5EF4-FFF2-40B4-BE49-F238E27FC236}">
                <a16:creationId xmlns:a16="http://schemas.microsoft.com/office/drawing/2014/main" id="{86971C79-F520-C59A-4858-5BBEE36DA19C}"/>
              </a:ext>
            </a:extLst>
          </p:cNvPr>
          <p:cNvSpPr txBox="1"/>
          <p:nvPr/>
        </p:nvSpPr>
        <p:spPr>
          <a:xfrm>
            <a:off x="2766213" y="261022"/>
            <a:ext cx="6652726" cy="584775"/>
          </a:xfrm>
          <a:prstGeom prst="rect">
            <a:avLst/>
          </a:prstGeom>
          <a:noFill/>
        </p:spPr>
        <p:txBody>
          <a:bodyPr wrap="square">
            <a:spAutoFit/>
          </a:bodyPr>
          <a:lstStyle/>
          <a:p>
            <a:pPr algn="ctr"/>
            <a:r>
              <a:rPr lang="it-IT" altLang="ko-KR" sz="3200" dirty="0" err="1">
                <a:solidFill>
                  <a:srgbClr val="E6FD9D"/>
                </a:solidFill>
                <a:cs typeface="Arial" pitchFamily="34" charset="0"/>
              </a:rPr>
              <a:t>Metric</a:t>
            </a:r>
            <a:r>
              <a:rPr lang="it-IT" altLang="ko-KR" sz="3200" dirty="0">
                <a:solidFill>
                  <a:srgbClr val="E6FD9D"/>
                </a:solidFill>
                <a:cs typeface="Arial" pitchFamily="34" charset="0"/>
              </a:rPr>
              <a:t>: </a:t>
            </a:r>
            <a:r>
              <a:rPr lang="it-IT" altLang="ko-KR" sz="3200" dirty="0" err="1">
                <a:solidFill>
                  <a:srgbClr val="E6FD9D"/>
                </a:solidFill>
                <a:cs typeface="Arial" pitchFamily="34" charset="0"/>
              </a:rPr>
              <a:t>Intersection</a:t>
            </a:r>
            <a:r>
              <a:rPr lang="it-IT" altLang="ko-KR" sz="3200" dirty="0">
                <a:solidFill>
                  <a:srgbClr val="E6FD9D"/>
                </a:solidFill>
                <a:cs typeface="Arial" pitchFamily="34" charset="0"/>
              </a:rPr>
              <a:t> Over Union</a:t>
            </a:r>
            <a:endParaRPr lang="ko-KR" altLang="en-US" sz="3200" dirty="0">
              <a:solidFill>
                <a:srgbClr val="E6FD9D"/>
              </a:solidFill>
              <a:cs typeface="Arial" pitchFamily="34" charset="0"/>
            </a:endParaRPr>
          </a:p>
        </p:txBody>
      </p:sp>
      <p:grpSp>
        <p:nvGrpSpPr>
          <p:cNvPr id="2" name="Group 1">
            <a:extLst>
              <a:ext uri="{FF2B5EF4-FFF2-40B4-BE49-F238E27FC236}">
                <a16:creationId xmlns:a16="http://schemas.microsoft.com/office/drawing/2014/main" id="{16EC8F9F-2CEC-5CDA-C651-3339F2C36B82}"/>
              </a:ext>
            </a:extLst>
          </p:cNvPr>
          <p:cNvGrpSpPr/>
          <p:nvPr/>
        </p:nvGrpSpPr>
        <p:grpSpPr>
          <a:xfrm>
            <a:off x="-1011822" y="2048418"/>
            <a:ext cx="5644938" cy="670376"/>
            <a:chOff x="-1011822" y="2083531"/>
            <a:chExt cx="5644938" cy="670376"/>
          </a:xfrm>
        </p:grpSpPr>
        <p:grpSp>
          <p:nvGrpSpPr>
            <p:cNvPr id="8" name="Group 7">
              <a:extLst>
                <a:ext uri="{FF2B5EF4-FFF2-40B4-BE49-F238E27FC236}">
                  <a16:creationId xmlns:a16="http://schemas.microsoft.com/office/drawing/2014/main" id="{4C3EBAFA-D339-5AD5-2BC7-B906F447535F}"/>
                </a:ext>
              </a:extLst>
            </p:cNvPr>
            <p:cNvGrpSpPr/>
            <p:nvPr/>
          </p:nvGrpSpPr>
          <p:grpSpPr>
            <a:xfrm>
              <a:off x="-1011822" y="2083531"/>
              <a:ext cx="5118154" cy="670376"/>
              <a:chOff x="2847134" y="3171717"/>
              <a:chExt cx="6097554" cy="670376"/>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9986A1-F3AC-22EA-1CC5-AB5E478C54F1}"/>
                      </a:ext>
                    </a:extLst>
                  </p:cNvPr>
                  <p:cNvSpPr txBox="1"/>
                  <p:nvPr/>
                </p:nvSpPr>
                <p:spPr>
                  <a:xfrm>
                    <a:off x="2847134" y="3312204"/>
                    <a:ext cx="609755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pt-BR" sz="2000" dirty="0" smtClean="0">
                              <a:solidFill>
                                <a:schemeClr val="accent2">
                                  <a:lumMod val="40000"/>
                                  <a:lumOff val="60000"/>
                                </a:schemeClr>
                              </a:solidFill>
                              <a:latin typeface="Cambria Math" panose="02040503050406030204" pitchFamily="18" charset="0"/>
                              <a:ea typeface="Cambria Math" panose="02040503050406030204" pitchFamily="18" charset="0"/>
                            </a:rPr>
                            <m:t>IoU</m:t>
                          </m:r>
                          <m:r>
                            <m:rPr>
                              <m:nor/>
                            </m:rPr>
                            <a:rPr lang="pt-BR" sz="2000" dirty="0" smtClean="0">
                              <a:solidFill>
                                <a:schemeClr val="accent2">
                                  <a:lumMod val="40000"/>
                                  <a:lumOff val="60000"/>
                                </a:schemeClr>
                              </a:solidFill>
                              <a:latin typeface="Cambria Math" panose="02040503050406030204" pitchFamily="18" charset="0"/>
                              <a:ea typeface="Cambria Math" panose="02040503050406030204" pitchFamily="18" charset="0"/>
                            </a:rPr>
                            <m:t>(</m:t>
                          </m:r>
                          <m:r>
                            <m:rPr>
                              <m:nor/>
                            </m:rPr>
                            <a:rPr lang="pt-BR" sz="2000" dirty="0" smtClean="0">
                              <a:solidFill>
                                <a:schemeClr val="accent2">
                                  <a:lumMod val="40000"/>
                                  <a:lumOff val="60000"/>
                                </a:schemeClr>
                              </a:solidFill>
                              <a:latin typeface="Cambria Math" panose="02040503050406030204" pitchFamily="18" charset="0"/>
                              <a:ea typeface="Cambria Math" panose="02040503050406030204" pitchFamily="18" charset="0"/>
                            </a:rPr>
                            <m:t>A</m:t>
                          </m:r>
                          <m:r>
                            <m:rPr>
                              <m:nor/>
                            </m:rPr>
                            <a:rPr lang="pt-BR" sz="2000" dirty="0" smtClean="0">
                              <a:solidFill>
                                <a:schemeClr val="accent2">
                                  <a:lumMod val="40000"/>
                                  <a:lumOff val="60000"/>
                                </a:schemeClr>
                              </a:solidFill>
                              <a:latin typeface="Cambria Math" panose="02040503050406030204" pitchFamily="18" charset="0"/>
                              <a:ea typeface="Cambria Math" panose="02040503050406030204" pitchFamily="18" charset="0"/>
                            </a:rPr>
                            <m:t>, </m:t>
                          </m:r>
                          <m:r>
                            <m:rPr>
                              <m:nor/>
                            </m:rPr>
                            <a:rPr lang="pt-BR" sz="2000" dirty="0" smtClean="0">
                              <a:solidFill>
                                <a:schemeClr val="accent2">
                                  <a:lumMod val="40000"/>
                                  <a:lumOff val="60000"/>
                                </a:schemeClr>
                              </a:solidFill>
                              <a:latin typeface="Cambria Math" panose="02040503050406030204" pitchFamily="18" charset="0"/>
                              <a:ea typeface="Cambria Math" panose="02040503050406030204" pitchFamily="18" charset="0"/>
                            </a:rPr>
                            <m:t>B</m:t>
                          </m:r>
                          <m:r>
                            <m:rPr>
                              <m:nor/>
                            </m:rPr>
                            <a:rPr lang="pt-BR" sz="2000" dirty="0" smtClean="0">
                              <a:solidFill>
                                <a:schemeClr val="accent2">
                                  <a:lumMod val="40000"/>
                                  <a:lumOff val="60000"/>
                                </a:schemeClr>
                              </a:solidFill>
                              <a:latin typeface="Cambria Math" panose="02040503050406030204" pitchFamily="18" charset="0"/>
                              <a:ea typeface="Cambria Math" panose="02040503050406030204" pitchFamily="18" charset="0"/>
                            </a:rPr>
                            <m:t>)</m:t>
                          </m:r>
                          <m:r>
                            <a:rPr lang="pt-BR" sz="2000" i="1" smtClean="0">
                              <a:solidFill>
                                <a:schemeClr val="accent2">
                                  <a:lumMod val="40000"/>
                                  <a:lumOff val="60000"/>
                                </a:schemeClr>
                              </a:solidFill>
                              <a:latin typeface="Cambria Math" panose="02040503050406030204" pitchFamily="18" charset="0"/>
                              <a:ea typeface="Cambria Math" panose="02040503050406030204" pitchFamily="18" charset="0"/>
                            </a:rPr>
                            <m:t>=</m:t>
                          </m:r>
                        </m:oMath>
                      </m:oMathPara>
                    </a14:m>
                    <a:endParaRPr lang="en-US" dirty="0">
                      <a:solidFill>
                        <a:schemeClr val="accent2">
                          <a:lumMod val="40000"/>
                          <a:lumOff val="60000"/>
                        </a:schemeClr>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BD9986A1-F3AC-22EA-1CC5-AB5E478C54F1}"/>
                      </a:ext>
                    </a:extLst>
                  </p:cNvPr>
                  <p:cNvSpPr txBox="1">
                    <a:spLocks noRot="1" noChangeAspect="1" noMove="1" noResize="1" noEditPoints="1" noAdjustHandles="1" noChangeArrowheads="1" noChangeShapeType="1" noTextEdit="1"/>
                  </p:cNvSpPr>
                  <p:nvPr/>
                </p:nvSpPr>
                <p:spPr>
                  <a:xfrm>
                    <a:off x="2847134" y="3312204"/>
                    <a:ext cx="6097554" cy="400110"/>
                  </a:xfrm>
                  <a:prstGeom prst="rect">
                    <a:avLst/>
                  </a:prstGeom>
                  <a:blipFill>
                    <a:blip r:embed="rId5"/>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6A727C-CB13-8694-1DB4-B83EDC035DE2}"/>
                      </a:ext>
                    </a:extLst>
                  </p:cNvPr>
                  <p:cNvSpPr txBox="1"/>
                  <p:nvPr/>
                </p:nvSpPr>
                <p:spPr>
                  <a:xfrm>
                    <a:off x="6708709" y="3171717"/>
                    <a:ext cx="767444" cy="670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pt-BR" sz="2000" i="1" smtClean="0">
                                  <a:solidFill>
                                    <a:schemeClr val="accent2">
                                      <a:lumMod val="40000"/>
                                      <a:lumOff val="60000"/>
                                    </a:schemeClr>
                                  </a:solidFill>
                                  <a:latin typeface="Cambria Math" panose="02040503050406030204" pitchFamily="18" charset="0"/>
                                  <a:ea typeface="Cambria Math" panose="02040503050406030204" pitchFamily="18" charset="0"/>
                                </a:rPr>
                              </m:ctrlPr>
                            </m:fPr>
                            <m:num>
                              <m:r>
                                <m:rPr>
                                  <m:nor/>
                                </m:rPr>
                                <a:rPr lang="en-US" sz="2000">
                                  <a:solidFill>
                                    <a:schemeClr val="accent2">
                                      <a:lumMod val="40000"/>
                                      <a:lumOff val="60000"/>
                                    </a:schemeClr>
                                  </a:solidFill>
                                  <a:latin typeface="Cambria Math" panose="02040503050406030204" pitchFamily="18" charset="0"/>
                                  <a:ea typeface="Cambria Math" panose="02040503050406030204" pitchFamily="18" charset="0"/>
                                </a:rPr>
                                <m:t>A</m:t>
                              </m:r>
                              <m:r>
                                <a:rPr lang="it-IT" sz="2000" i="1">
                                  <a:solidFill>
                                    <a:schemeClr val="accent2">
                                      <a:lumMod val="40000"/>
                                      <a:lumOff val="60000"/>
                                    </a:schemeClr>
                                  </a:solidFill>
                                  <a:latin typeface="Cambria Math" panose="02040503050406030204" pitchFamily="18" charset="0"/>
                                  <a:ea typeface="Cambria Math" panose="02040503050406030204" pitchFamily="18" charset="0"/>
                                </a:rPr>
                                <m:t>∩</m:t>
                              </m:r>
                              <m:r>
                                <m:rPr>
                                  <m:nor/>
                                </m:rPr>
                                <a:rPr lang="en-US" sz="2000">
                                  <a:solidFill>
                                    <a:schemeClr val="accent2">
                                      <a:lumMod val="40000"/>
                                      <a:lumOff val="60000"/>
                                    </a:schemeClr>
                                  </a:solidFill>
                                  <a:latin typeface="Cambria Math" panose="02040503050406030204" pitchFamily="18" charset="0"/>
                                  <a:ea typeface="Cambria Math" panose="02040503050406030204" pitchFamily="18" charset="0"/>
                                </a:rPr>
                                <m:t>B</m:t>
                              </m:r>
                            </m:num>
                            <m:den>
                              <m:r>
                                <m:rPr>
                                  <m:nor/>
                                </m:rPr>
                                <a:rPr lang="en-US" sz="2000">
                                  <a:solidFill>
                                    <a:schemeClr val="accent2">
                                      <a:lumMod val="40000"/>
                                      <a:lumOff val="60000"/>
                                    </a:schemeClr>
                                  </a:solidFill>
                                  <a:latin typeface="Cambria Math" panose="02040503050406030204" pitchFamily="18" charset="0"/>
                                  <a:ea typeface="Cambria Math" panose="02040503050406030204" pitchFamily="18" charset="0"/>
                                </a:rPr>
                                <m:t>A</m:t>
                              </m:r>
                              <m:r>
                                <m:rPr>
                                  <m:nor/>
                                </m:rPr>
                                <a:rPr lang="en-US" sz="2000">
                                  <a:solidFill>
                                    <a:schemeClr val="accent2">
                                      <a:lumMod val="40000"/>
                                      <a:lumOff val="60000"/>
                                    </a:schemeClr>
                                  </a:solidFill>
                                  <a:latin typeface="Cambria Math" panose="02040503050406030204" pitchFamily="18" charset="0"/>
                                  <a:ea typeface="Cambria Math" panose="02040503050406030204" pitchFamily="18" charset="0"/>
                                </a:rPr>
                                <m:t> ∪ </m:t>
                              </m:r>
                              <m:r>
                                <m:rPr>
                                  <m:nor/>
                                </m:rPr>
                                <a:rPr lang="en-US" sz="2000">
                                  <a:solidFill>
                                    <a:schemeClr val="accent2">
                                      <a:lumMod val="40000"/>
                                      <a:lumOff val="60000"/>
                                    </a:schemeClr>
                                  </a:solidFill>
                                  <a:latin typeface="Cambria Math" panose="02040503050406030204" pitchFamily="18" charset="0"/>
                                  <a:ea typeface="Cambria Math" panose="02040503050406030204" pitchFamily="18" charset="0"/>
                                </a:rPr>
                                <m:t>B</m:t>
                              </m:r>
                            </m:den>
                          </m:f>
                        </m:oMath>
                      </m:oMathPara>
                    </a14:m>
                    <a:endParaRPr lang="en-US" sz="2000" dirty="0"/>
                  </a:p>
                </p:txBody>
              </p:sp>
            </mc:Choice>
            <mc:Fallback xmlns="">
              <p:sp>
                <p:nvSpPr>
                  <p:cNvPr id="7" name="TextBox 6">
                    <a:extLst>
                      <a:ext uri="{FF2B5EF4-FFF2-40B4-BE49-F238E27FC236}">
                        <a16:creationId xmlns:a16="http://schemas.microsoft.com/office/drawing/2014/main" id="{0D6A727C-CB13-8694-1DB4-B83EDC035DE2}"/>
                      </a:ext>
                    </a:extLst>
                  </p:cNvPr>
                  <p:cNvSpPr txBox="1">
                    <a:spLocks noRot="1" noChangeAspect="1" noMove="1" noResize="1" noEditPoints="1" noAdjustHandles="1" noChangeArrowheads="1" noChangeShapeType="1" noTextEdit="1"/>
                  </p:cNvSpPr>
                  <p:nvPr/>
                </p:nvSpPr>
                <p:spPr>
                  <a:xfrm>
                    <a:off x="6708709" y="3171717"/>
                    <a:ext cx="767444" cy="670376"/>
                  </a:xfrm>
                  <a:prstGeom prst="rect">
                    <a:avLst/>
                  </a:prstGeom>
                  <a:blipFill>
                    <a:blip r:embed="rId6"/>
                    <a:stretch>
                      <a:fillRect r="-7619"/>
                    </a:stretch>
                  </a:blipFill>
                </p:spPr>
                <p:txBody>
                  <a:bodyPr/>
                  <a:lstStyle/>
                  <a:p>
                    <a:r>
                      <a:rPr lang="en-US">
                        <a:noFill/>
                      </a:rPr>
                      <a:t> </a:t>
                    </a:r>
                  </a:p>
                </p:txBody>
              </p:sp>
            </mc:Fallback>
          </mc:AlternateContent>
        </p:grpSp>
        <p:sp>
          <p:nvSpPr>
            <p:cNvPr id="32" name="TextBox 31">
              <a:extLst>
                <a:ext uri="{FF2B5EF4-FFF2-40B4-BE49-F238E27FC236}">
                  <a16:creationId xmlns:a16="http://schemas.microsoft.com/office/drawing/2014/main" id="{B7E06905-76F0-2945-4E72-344022D1B4A9}"/>
                </a:ext>
              </a:extLst>
            </p:cNvPr>
            <p:cNvSpPr txBox="1"/>
            <p:nvPr/>
          </p:nvSpPr>
          <p:spPr>
            <a:xfrm>
              <a:off x="3145985" y="2083531"/>
              <a:ext cx="1487131" cy="646331"/>
            </a:xfrm>
            <a:prstGeom prst="rect">
              <a:avLst/>
            </a:prstGeom>
            <a:noFill/>
          </p:spPr>
          <p:txBody>
            <a:bodyPr wrap="square">
              <a:spAutoFit/>
            </a:bodyPr>
            <a:lstStyle/>
            <a:p>
              <a:r>
                <a:rPr lang="en-US" dirty="0">
                  <a:solidFill>
                    <a:schemeClr val="bg1"/>
                  </a:solidFill>
                </a:rPr>
                <a:t>A=predicted</a:t>
              </a:r>
            </a:p>
            <a:p>
              <a:r>
                <a:rPr lang="en-US" dirty="0">
                  <a:solidFill>
                    <a:schemeClr val="bg1"/>
                  </a:solidFill>
                </a:rPr>
                <a:t>B=actual </a:t>
              </a:r>
              <a:endParaRPr lang="en-US" dirty="0"/>
            </a:p>
          </p:txBody>
        </p:sp>
      </p:grpSp>
      <p:sp>
        <p:nvSpPr>
          <p:cNvPr id="34" name="TextBox 33">
            <a:extLst>
              <a:ext uri="{FF2B5EF4-FFF2-40B4-BE49-F238E27FC236}">
                <a16:creationId xmlns:a16="http://schemas.microsoft.com/office/drawing/2014/main" id="{EBF11B21-3202-37A6-6357-2BB06040BA33}"/>
              </a:ext>
            </a:extLst>
          </p:cNvPr>
          <p:cNvSpPr txBox="1"/>
          <p:nvPr/>
        </p:nvSpPr>
        <p:spPr>
          <a:xfrm>
            <a:off x="648163" y="5964101"/>
            <a:ext cx="10763176" cy="584775"/>
          </a:xfrm>
          <a:prstGeom prst="rect">
            <a:avLst/>
          </a:prstGeom>
          <a:noFill/>
        </p:spPr>
        <p:txBody>
          <a:bodyPr wrap="square">
            <a:spAutoFit/>
          </a:bodyPr>
          <a:lstStyle/>
          <a:p>
            <a:r>
              <a:rPr lang="en-US" sz="1600" dirty="0">
                <a:solidFill>
                  <a:schemeClr val="bg1"/>
                </a:solidFill>
              </a:rPr>
              <a:t>Finally, the </a:t>
            </a:r>
            <a:r>
              <a:rPr lang="en-US" sz="1600" dirty="0">
                <a:solidFill>
                  <a:schemeClr val="accent5">
                    <a:lumMod val="40000"/>
                    <a:lumOff val="60000"/>
                  </a:schemeClr>
                </a:solidFill>
              </a:rPr>
              <a:t>final evaluation score </a:t>
            </a:r>
            <a:r>
              <a:rPr lang="en-US" sz="1600" dirty="0">
                <a:solidFill>
                  <a:schemeClr val="bg1"/>
                </a:solidFill>
              </a:rPr>
              <a:t>(</a:t>
            </a:r>
            <a:r>
              <a:rPr lang="en-US" sz="1600" dirty="0" err="1">
                <a:solidFill>
                  <a:schemeClr val="bg1"/>
                </a:solidFill>
              </a:rPr>
              <a:t>mAP</a:t>
            </a:r>
            <a:r>
              <a:rPr lang="en-US" sz="1600" dirty="0">
                <a:solidFill>
                  <a:schemeClr val="bg1"/>
                </a:solidFill>
              </a:rPr>
              <a:t>) is calculated as the mean taken </a:t>
            </a:r>
            <a:r>
              <a:rPr lang="en-US" sz="1600" dirty="0">
                <a:solidFill>
                  <a:schemeClr val="accent5">
                    <a:lumMod val="40000"/>
                    <a:lumOff val="60000"/>
                  </a:schemeClr>
                </a:solidFill>
              </a:rPr>
              <a:t>over the individual average precisions of each image</a:t>
            </a:r>
            <a:r>
              <a:rPr lang="en-US" sz="1600" dirty="0">
                <a:solidFill>
                  <a:schemeClr val="bg1"/>
                </a:solidFill>
              </a:rPr>
              <a:t> in the test dataset.</a:t>
            </a:r>
          </a:p>
        </p:txBody>
      </p:sp>
      <p:sp>
        <p:nvSpPr>
          <p:cNvPr id="5" name="TextBox 4">
            <a:extLst>
              <a:ext uri="{FF2B5EF4-FFF2-40B4-BE49-F238E27FC236}">
                <a16:creationId xmlns:a16="http://schemas.microsoft.com/office/drawing/2014/main" id="{752C00D6-4D7F-7DC5-6178-4E1BB680572E}"/>
              </a:ext>
            </a:extLst>
          </p:cNvPr>
          <p:cNvSpPr txBox="1"/>
          <p:nvPr/>
        </p:nvSpPr>
        <p:spPr>
          <a:xfrm>
            <a:off x="4756523" y="3281468"/>
            <a:ext cx="2706745" cy="230832"/>
          </a:xfrm>
          <a:prstGeom prst="rect">
            <a:avLst/>
          </a:prstGeom>
          <a:noFill/>
        </p:spPr>
        <p:txBody>
          <a:bodyPr wrap="square">
            <a:spAutoFit/>
          </a:bodyPr>
          <a:lstStyle/>
          <a:p>
            <a:r>
              <a:rPr lang="en-US" sz="900" dirty="0">
                <a:solidFill>
                  <a:schemeClr val="bg1"/>
                </a:solidFill>
              </a:rPr>
              <a:t>Fig 14. Intersection over Union: intuitive scheme.</a:t>
            </a:r>
            <a:endParaRPr lang="en-US" sz="900" i="1" dirty="0">
              <a:solidFill>
                <a:schemeClr val="bg1"/>
              </a:solidFill>
              <a:latin typeface="Inter-Regular" panose="020B0604020202020204" charset="0"/>
              <a:ea typeface="Inter-Regular" panose="020B0604020202020204" charset="0"/>
            </a:endParaRPr>
          </a:p>
        </p:txBody>
      </p:sp>
      <p:sp>
        <p:nvSpPr>
          <p:cNvPr id="6" name="TextBox 5">
            <a:extLst>
              <a:ext uri="{FF2B5EF4-FFF2-40B4-BE49-F238E27FC236}">
                <a16:creationId xmlns:a16="http://schemas.microsoft.com/office/drawing/2014/main" id="{4F081CB1-C3AB-1813-1D4D-FA867936661F}"/>
              </a:ext>
            </a:extLst>
          </p:cNvPr>
          <p:cNvSpPr txBox="1"/>
          <p:nvPr/>
        </p:nvSpPr>
        <p:spPr>
          <a:xfrm>
            <a:off x="7651989" y="2919831"/>
            <a:ext cx="4139252" cy="230832"/>
          </a:xfrm>
          <a:prstGeom prst="rect">
            <a:avLst/>
          </a:prstGeom>
          <a:noFill/>
        </p:spPr>
        <p:txBody>
          <a:bodyPr wrap="square">
            <a:spAutoFit/>
          </a:bodyPr>
          <a:lstStyle/>
          <a:p>
            <a:r>
              <a:rPr lang="en-US" sz="900" dirty="0">
                <a:solidFill>
                  <a:schemeClr val="bg1"/>
                </a:solidFill>
              </a:rPr>
              <a:t>Fig 15. Intersection over Union: range of values.</a:t>
            </a:r>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218773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A97D64-B510-F9FA-3369-524DAE3DC007}"/>
              </a:ext>
            </a:extLst>
          </p:cNvPr>
          <p:cNvSpPr txBox="1"/>
          <p:nvPr/>
        </p:nvSpPr>
        <p:spPr>
          <a:xfrm>
            <a:off x="2959700" y="193425"/>
            <a:ext cx="6097554" cy="584775"/>
          </a:xfrm>
          <a:prstGeom prst="rect">
            <a:avLst/>
          </a:prstGeom>
          <a:noFill/>
        </p:spPr>
        <p:txBody>
          <a:bodyPr wrap="square">
            <a:spAutoFit/>
          </a:bodyPr>
          <a:lstStyle/>
          <a:p>
            <a:pPr algn="ctr"/>
            <a:r>
              <a:rPr lang="it-IT" altLang="ko-KR" sz="3200" dirty="0">
                <a:solidFill>
                  <a:srgbClr val="E6FD9D"/>
                </a:solidFill>
                <a:cs typeface="Arial" pitchFamily="34" charset="0"/>
              </a:rPr>
              <a:t>Data </a:t>
            </a:r>
            <a:r>
              <a:rPr lang="it-IT" altLang="ko-KR" sz="3200" dirty="0" err="1">
                <a:solidFill>
                  <a:srgbClr val="E6FD9D"/>
                </a:solidFill>
                <a:cs typeface="Arial" pitchFamily="34" charset="0"/>
              </a:rPr>
              <a:t>Augmentation</a:t>
            </a:r>
            <a:endParaRPr lang="ko-KR" altLang="en-US" sz="3200" dirty="0">
              <a:solidFill>
                <a:srgbClr val="E6FD9D"/>
              </a:solidFill>
              <a:cs typeface="Arial" pitchFamily="34" charset="0"/>
            </a:endParaRPr>
          </a:p>
        </p:txBody>
      </p:sp>
      <p:sp>
        <p:nvSpPr>
          <p:cNvPr id="5" name="TextBox 4">
            <a:extLst>
              <a:ext uri="{FF2B5EF4-FFF2-40B4-BE49-F238E27FC236}">
                <a16:creationId xmlns:a16="http://schemas.microsoft.com/office/drawing/2014/main" id="{7EF6D0D4-32CD-286C-38ED-EF5666EAF187}"/>
              </a:ext>
            </a:extLst>
          </p:cNvPr>
          <p:cNvSpPr txBox="1"/>
          <p:nvPr/>
        </p:nvSpPr>
        <p:spPr>
          <a:xfrm>
            <a:off x="1231446" y="918024"/>
            <a:ext cx="9937102" cy="2031325"/>
          </a:xfrm>
          <a:prstGeom prst="rect">
            <a:avLst/>
          </a:prstGeom>
          <a:noFill/>
        </p:spPr>
        <p:txBody>
          <a:bodyPr wrap="square">
            <a:spAutoFit/>
          </a:bodyPr>
          <a:lstStyle/>
          <a:p>
            <a:r>
              <a:rPr lang="en-US" b="1" i="0" dirty="0">
                <a:solidFill>
                  <a:schemeClr val="accent2">
                    <a:lumMod val="40000"/>
                    <a:lumOff val="60000"/>
                  </a:schemeClr>
                </a:solidFill>
                <a:effectLst/>
              </a:rPr>
              <a:t>Data Augmentation</a:t>
            </a:r>
            <a:r>
              <a:rPr lang="en-US" b="0" i="0" dirty="0">
                <a:solidFill>
                  <a:schemeClr val="accent2">
                    <a:lumMod val="40000"/>
                    <a:lumOff val="60000"/>
                  </a:schemeClr>
                </a:solidFill>
                <a:effectLst/>
              </a:rPr>
              <a:t> </a:t>
            </a:r>
            <a:r>
              <a:rPr lang="en-US" b="0" i="0" dirty="0">
                <a:solidFill>
                  <a:schemeClr val="bg1"/>
                </a:solidFill>
                <a:effectLst/>
              </a:rPr>
              <a:t>is a technique that </a:t>
            </a:r>
            <a:r>
              <a:rPr lang="en-US" b="0" i="0" dirty="0">
                <a:solidFill>
                  <a:schemeClr val="accent5">
                    <a:lumMod val="40000"/>
                    <a:lumOff val="60000"/>
                  </a:schemeClr>
                </a:solidFill>
                <a:effectLst/>
              </a:rPr>
              <a:t>can be used to artificially expand the size of a training set by creating modified data from the existing one</a:t>
            </a:r>
            <a:r>
              <a:rPr lang="en-US" b="0" i="0" dirty="0">
                <a:solidFill>
                  <a:schemeClr val="bg1"/>
                </a:solidFill>
                <a:effectLst/>
              </a:rPr>
              <a:t>. It is a good practice to use for two reasons: </a:t>
            </a:r>
          </a:p>
          <a:p>
            <a:endParaRPr lang="en-US" dirty="0">
              <a:solidFill>
                <a:schemeClr val="bg1"/>
              </a:solidFill>
            </a:endParaRPr>
          </a:p>
          <a:p>
            <a:pPr marL="285750" indent="-285750">
              <a:buFont typeface="Arial" panose="020B0604020202020204" pitchFamily="34" charset="0"/>
              <a:buChar char="•"/>
            </a:pPr>
            <a:r>
              <a:rPr lang="en-US" b="0" i="0" dirty="0">
                <a:solidFill>
                  <a:schemeClr val="accent5">
                    <a:lumMod val="40000"/>
                    <a:lumOff val="60000"/>
                  </a:schemeClr>
                </a:solidFill>
                <a:effectLst/>
              </a:rPr>
              <a:t>To prevent </a:t>
            </a:r>
            <a:r>
              <a:rPr lang="en-US" b="1" i="0" dirty="0">
                <a:solidFill>
                  <a:schemeClr val="accent2">
                    <a:lumMod val="40000"/>
                    <a:lumOff val="60000"/>
                  </a:schemeClr>
                </a:solidFill>
                <a:effectLst/>
              </a:rPr>
              <a:t>overfitting</a:t>
            </a:r>
            <a:r>
              <a:rPr lang="en-US" dirty="0">
                <a:solidFill>
                  <a:schemeClr val="accent5">
                    <a:lumMod val="40000"/>
                    <a:lumOff val="60000"/>
                  </a:schemeClr>
                </a:solidFill>
              </a:rPr>
              <a:t> </a:t>
            </a:r>
            <a:r>
              <a:rPr lang="en-US" dirty="0">
                <a:solidFill>
                  <a:schemeClr val="bg1"/>
                </a:solidFill>
              </a:rPr>
              <a:t>(</a:t>
            </a:r>
            <a:r>
              <a:rPr lang="en-US" b="0" i="0" dirty="0">
                <a:solidFill>
                  <a:schemeClr val="bg1"/>
                </a:solidFill>
                <a:effectLst/>
              </a:rPr>
              <a:t>when the model contains more parameters than can be justified by the data) </a:t>
            </a:r>
            <a:endParaRPr lang="en-US" dirty="0">
              <a:solidFill>
                <a:schemeClr val="bg1"/>
              </a:solidFill>
            </a:endParaRPr>
          </a:p>
          <a:p>
            <a:pPr marL="285750" indent="-285750">
              <a:buFont typeface="Arial" panose="020B0604020202020204" pitchFamily="34" charset="0"/>
              <a:buChar char="•"/>
            </a:pPr>
            <a:r>
              <a:rPr lang="en-US" b="0" i="0" dirty="0">
                <a:solidFill>
                  <a:schemeClr val="accent5">
                    <a:lumMod val="40000"/>
                    <a:lumOff val="60000"/>
                  </a:schemeClr>
                </a:solidFill>
                <a:effectLst/>
              </a:rPr>
              <a:t>To have a larger dataset </a:t>
            </a:r>
            <a:r>
              <a:rPr lang="en-US" b="0" i="0" dirty="0">
                <a:solidFill>
                  <a:schemeClr val="bg1"/>
                </a:solidFill>
                <a:effectLst/>
              </a:rPr>
              <a:t>,and thus, improving the performance.</a:t>
            </a:r>
          </a:p>
          <a:p>
            <a:endParaRPr lang="en-US" dirty="0">
              <a:solidFill>
                <a:schemeClr val="bg1"/>
              </a:solidFill>
            </a:endParaRPr>
          </a:p>
        </p:txBody>
      </p:sp>
      <p:grpSp>
        <p:nvGrpSpPr>
          <p:cNvPr id="9" name="Group 8">
            <a:extLst>
              <a:ext uri="{FF2B5EF4-FFF2-40B4-BE49-F238E27FC236}">
                <a16:creationId xmlns:a16="http://schemas.microsoft.com/office/drawing/2014/main" id="{01F3A1C0-CC9C-4D54-5011-3EB16B8ED42C}"/>
              </a:ext>
            </a:extLst>
          </p:cNvPr>
          <p:cNvGrpSpPr/>
          <p:nvPr/>
        </p:nvGrpSpPr>
        <p:grpSpPr>
          <a:xfrm>
            <a:off x="2766921" y="3089173"/>
            <a:ext cx="6658157" cy="3129180"/>
            <a:chOff x="3060513" y="3151001"/>
            <a:chExt cx="5895928" cy="3316460"/>
          </a:xfrm>
        </p:grpSpPr>
        <p:pic>
          <p:nvPicPr>
            <p:cNvPr id="7" name="Picture 6" descr="Diagram&#10;&#10;Description automatically generated">
              <a:extLst>
                <a:ext uri="{FF2B5EF4-FFF2-40B4-BE49-F238E27FC236}">
                  <a16:creationId xmlns:a16="http://schemas.microsoft.com/office/drawing/2014/main" id="{876FA2C6-56A1-73D1-2756-BCCC7E7C0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513" y="3151001"/>
              <a:ext cx="5895928" cy="3316460"/>
            </a:xfrm>
            <a:prstGeom prst="rect">
              <a:avLst/>
            </a:prstGeom>
          </p:spPr>
        </p:pic>
        <p:sp>
          <p:nvSpPr>
            <p:cNvPr id="8" name="Rectangle 7">
              <a:extLst>
                <a:ext uri="{FF2B5EF4-FFF2-40B4-BE49-F238E27FC236}">
                  <a16:creationId xmlns:a16="http://schemas.microsoft.com/office/drawing/2014/main" id="{BC2F7C06-3C0E-7F14-1035-98C865EC00C6}"/>
                </a:ext>
              </a:extLst>
            </p:cNvPr>
            <p:cNvSpPr/>
            <p:nvPr/>
          </p:nvSpPr>
          <p:spPr>
            <a:xfrm>
              <a:off x="3060513" y="3151001"/>
              <a:ext cx="1296955" cy="47860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B51D1083-2C85-D016-26A0-A65156F36A64}"/>
              </a:ext>
            </a:extLst>
          </p:cNvPr>
          <p:cNvSpPr txBox="1"/>
          <p:nvPr/>
        </p:nvSpPr>
        <p:spPr>
          <a:xfrm>
            <a:off x="2732313" y="6242761"/>
            <a:ext cx="3363686" cy="230832"/>
          </a:xfrm>
          <a:prstGeom prst="rect">
            <a:avLst/>
          </a:prstGeom>
          <a:noFill/>
        </p:spPr>
        <p:txBody>
          <a:bodyPr wrap="square" rtlCol="0">
            <a:spAutoFit/>
          </a:bodyPr>
          <a:lstStyle/>
          <a:p>
            <a:r>
              <a:rPr lang="it-IT" sz="900" dirty="0" err="1">
                <a:solidFill>
                  <a:schemeClr val="bg1"/>
                </a:solidFill>
              </a:rPr>
              <a:t>Fig</a:t>
            </a:r>
            <a:r>
              <a:rPr lang="it-IT" sz="900" dirty="0">
                <a:solidFill>
                  <a:schemeClr val="bg1"/>
                </a:solidFill>
              </a:rPr>
              <a:t> 16. </a:t>
            </a:r>
            <a:r>
              <a:rPr lang="it-IT" sz="900" dirty="0" err="1">
                <a:solidFill>
                  <a:schemeClr val="bg1"/>
                </a:solidFill>
              </a:rPr>
              <a:t>Examples</a:t>
            </a:r>
            <a:r>
              <a:rPr lang="it-IT" sz="900" dirty="0">
                <a:solidFill>
                  <a:schemeClr val="bg1"/>
                </a:solidFill>
              </a:rPr>
              <a:t> of some data </a:t>
            </a:r>
            <a:r>
              <a:rPr lang="it-IT" sz="900" dirty="0" err="1">
                <a:solidFill>
                  <a:schemeClr val="bg1"/>
                </a:solidFill>
              </a:rPr>
              <a:t>augmentation</a:t>
            </a:r>
            <a:r>
              <a:rPr lang="it-IT" sz="900" dirty="0">
                <a:solidFill>
                  <a:schemeClr val="bg1"/>
                </a:solidFill>
              </a:rPr>
              <a:t> techniques.</a:t>
            </a:r>
            <a:endParaRPr lang="en-US" sz="900" dirty="0">
              <a:solidFill>
                <a:schemeClr val="bg1"/>
              </a:solidFill>
            </a:endParaRPr>
          </a:p>
        </p:txBody>
      </p:sp>
    </p:spTree>
    <p:extLst>
      <p:ext uri="{BB962C8B-B14F-4D97-AF65-F5344CB8AC3E}">
        <p14:creationId xmlns:p14="http://schemas.microsoft.com/office/powerpoint/2010/main" val="65116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
            <a:extLst>
              <a:ext uri="{FF2B5EF4-FFF2-40B4-BE49-F238E27FC236}">
                <a16:creationId xmlns:a16="http://schemas.microsoft.com/office/drawing/2014/main" id="{FF25AA2A-59BB-2801-79C8-56A125FAD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0872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1E67D1E4-220D-176A-36AB-1138E3BB9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918" y="1568759"/>
            <a:ext cx="6400161" cy="4406788"/>
          </a:xfrm>
          <a:prstGeom prst="rect">
            <a:avLst/>
          </a:prstGeom>
        </p:spPr>
      </p:pic>
      <p:sp>
        <p:nvSpPr>
          <p:cNvPr id="5" name="TextBox 4">
            <a:extLst>
              <a:ext uri="{FF2B5EF4-FFF2-40B4-BE49-F238E27FC236}">
                <a16:creationId xmlns:a16="http://schemas.microsoft.com/office/drawing/2014/main" id="{4F77820D-3D0A-0CB0-9B72-BCF350ED087A}"/>
              </a:ext>
            </a:extLst>
          </p:cNvPr>
          <p:cNvSpPr txBox="1"/>
          <p:nvPr/>
        </p:nvSpPr>
        <p:spPr>
          <a:xfrm>
            <a:off x="1216089" y="240928"/>
            <a:ext cx="9759821" cy="1077218"/>
          </a:xfrm>
          <a:prstGeom prst="rect">
            <a:avLst/>
          </a:prstGeom>
          <a:noFill/>
        </p:spPr>
        <p:txBody>
          <a:bodyPr wrap="square">
            <a:spAutoFit/>
          </a:bodyPr>
          <a:lstStyle/>
          <a:p>
            <a:pPr algn="ctr"/>
            <a:r>
              <a:rPr lang="it-IT" altLang="ko-KR" sz="3200" dirty="0">
                <a:solidFill>
                  <a:srgbClr val="E6FD9D"/>
                </a:solidFill>
                <a:cs typeface="Arial" pitchFamily="34" charset="0"/>
              </a:rPr>
              <a:t>Loss and </a:t>
            </a:r>
            <a:r>
              <a:rPr lang="it-IT" altLang="ko-KR" sz="3200" dirty="0" err="1">
                <a:solidFill>
                  <a:srgbClr val="E6FD9D"/>
                </a:solidFill>
                <a:cs typeface="Arial" pitchFamily="34" charset="0"/>
              </a:rPr>
              <a:t>accuracy</a:t>
            </a:r>
            <a:r>
              <a:rPr lang="it-IT" altLang="ko-KR" sz="3200" dirty="0">
                <a:solidFill>
                  <a:srgbClr val="E6FD9D"/>
                </a:solidFill>
                <a:cs typeface="Arial" pitchFamily="34" charset="0"/>
              </a:rPr>
              <a:t> scores on </a:t>
            </a:r>
            <a:r>
              <a:rPr lang="it-IT" altLang="ko-KR" sz="3200" dirty="0" err="1">
                <a:solidFill>
                  <a:srgbClr val="E6FD9D"/>
                </a:solidFill>
                <a:cs typeface="Arial" pitchFamily="34" charset="0"/>
              </a:rPr>
              <a:t>train</a:t>
            </a:r>
            <a:r>
              <a:rPr lang="it-IT" altLang="ko-KR" sz="3200" dirty="0">
                <a:solidFill>
                  <a:srgbClr val="E6FD9D"/>
                </a:solidFill>
                <a:cs typeface="Arial" pitchFamily="34" charset="0"/>
              </a:rPr>
              <a:t> and </a:t>
            </a:r>
            <a:r>
              <a:rPr lang="it-IT" altLang="ko-KR" sz="3200" dirty="0" err="1">
                <a:solidFill>
                  <a:srgbClr val="E6FD9D"/>
                </a:solidFill>
                <a:cs typeface="Arial" pitchFamily="34" charset="0"/>
              </a:rPr>
              <a:t>validation</a:t>
            </a:r>
            <a:r>
              <a:rPr lang="it-IT" altLang="ko-KR" sz="3200" dirty="0">
                <a:solidFill>
                  <a:srgbClr val="E6FD9D"/>
                </a:solidFill>
                <a:cs typeface="Arial" pitchFamily="34" charset="0"/>
              </a:rPr>
              <a:t> dataset of a CNN</a:t>
            </a:r>
            <a:endParaRPr lang="ko-KR" altLang="en-US" sz="3200" dirty="0">
              <a:solidFill>
                <a:srgbClr val="E6FD9D"/>
              </a:solidFill>
              <a:cs typeface="Arial" pitchFamily="34" charset="0"/>
            </a:endParaRPr>
          </a:p>
        </p:txBody>
      </p:sp>
      <p:sp>
        <p:nvSpPr>
          <p:cNvPr id="2" name="TextBox 1">
            <a:extLst>
              <a:ext uri="{FF2B5EF4-FFF2-40B4-BE49-F238E27FC236}">
                <a16:creationId xmlns:a16="http://schemas.microsoft.com/office/drawing/2014/main" id="{0E7571B9-0D47-CC4B-4F89-3AFEE57F87CB}"/>
              </a:ext>
            </a:extLst>
          </p:cNvPr>
          <p:cNvSpPr txBox="1"/>
          <p:nvPr/>
        </p:nvSpPr>
        <p:spPr>
          <a:xfrm>
            <a:off x="2816788" y="6110744"/>
            <a:ext cx="6558419" cy="507831"/>
          </a:xfrm>
          <a:prstGeom prst="rect">
            <a:avLst/>
          </a:prstGeom>
          <a:noFill/>
        </p:spPr>
        <p:txBody>
          <a:bodyPr wrap="square">
            <a:spAutoFit/>
          </a:bodyPr>
          <a:lstStyle/>
          <a:p>
            <a:r>
              <a:rPr lang="en-US" sz="900" dirty="0">
                <a:solidFill>
                  <a:schemeClr val="bg1"/>
                </a:solidFill>
              </a:rPr>
              <a:t>Fig 17. </a:t>
            </a:r>
            <a:r>
              <a:rPr lang="it-IT" altLang="ko-KR" sz="900" dirty="0">
                <a:solidFill>
                  <a:schemeClr val="bg1"/>
                </a:solidFill>
                <a:cs typeface="Arial" pitchFamily="34" charset="0"/>
              </a:rPr>
              <a:t>Loss and </a:t>
            </a:r>
            <a:r>
              <a:rPr lang="it-IT" altLang="ko-KR" sz="900" dirty="0" err="1">
                <a:solidFill>
                  <a:schemeClr val="bg1"/>
                </a:solidFill>
                <a:cs typeface="Arial" pitchFamily="34" charset="0"/>
              </a:rPr>
              <a:t>accuracy</a:t>
            </a:r>
            <a:r>
              <a:rPr lang="it-IT" altLang="ko-KR" sz="900" dirty="0">
                <a:solidFill>
                  <a:schemeClr val="bg1"/>
                </a:solidFill>
                <a:cs typeface="Arial" pitchFamily="34" charset="0"/>
              </a:rPr>
              <a:t> scores on </a:t>
            </a:r>
            <a:r>
              <a:rPr lang="it-IT" altLang="ko-KR" sz="900" dirty="0" err="1">
                <a:solidFill>
                  <a:schemeClr val="bg1"/>
                </a:solidFill>
                <a:cs typeface="Arial" pitchFamily="34" charset="0"/>
              </a:rPr>
              <a:t>train</a:t>
            </a:r>
            <a:r>
              <a:rPr lang="it-IT" altLang="ko-KR" sz="900" dirty="0">
                <a:solidFill>
                  <a:schemeClr val="bg1"/>
                </a:solidFill>
                <a:cs typeface="Arial" pitchFamily="34" charset="0"/>
              </a:rPr>
              <a:t> and </a:t>
            </a:r>
            <a:r>
              <a:rPr lang="it-IT" altLang="ko-KR" sz="900" dirty="0" err="1">
                <a:solidFill>
                  <a:schemeClr val="bg1"/>
                </a:solidFill>
                <a:cs typeface="Arial" pitchFamily="34" charset="0"/>
              </a:rPr>
              <a:t>validation</a:t>
            </a:r>
            <a:r>
              <a:rPr lang="it-IT" altLang="ko-KR" sz="900" dirty="0">
                <a:solidFill>
                  <a:schemeClr val="bg1"/>
                </a:solidFill>
                <a:cs typeface="Arial" pitchFamily="34" charset="0"/>
              </a:rPr>
              <a:t> dataset of a CNN. </a:t>
            </a:r>
            <a:r>
              <a:rPr lang="it-IT" altLang="ko-KR" sz="900" dirty="0" err="1">
                <a:solidFill>
                  <a:schemeClr val="bg1"/>
                </a:solidFill>
                <a:cs typeface="Arial" pitchFamily="34" charset="0"/>
              </a:rPr>
              <a:t>It</a:t>
            </a:r>
            <a:r>
              <a:rPr lang="it-IT" altLang="ko-KR" sz="900" dirty="0">
                <a:solidFill>
                  <a:schemeClr val="bg1"/>
                </a:solidFill>
                <a:cs typeface="Arial" pitchFamily="34" charset="0"/>
              </a:rPr>
              <a:t> can be </a:t>
            </a:r>
            <a:r>
              <a:rPr lang="it-IT" altLang="ko-KR" sz="900" dirty="0" err="1">
                <a:solidFill>
                  <a:schemeClr val="bg1"/>
                </a:solidFill>
                <a:cs typeface="Arial" pitchFamily="34" charset="0"/>
              </a:rPr>
              <a:t>observed</a:t>
            </a:r>
            <a:r>
              <a:rPr lang="it-IT" altLang="ko-KR" sz="900" dirty="0">
                <a:solidFill>
                  <a:schemeClr val="bg1"/>
                </a:solidFill>
                <a:cs typeface="Arial" pitchFamily="34" charset="0"/>
              </a:rPr>
              <a:t> </a:t>
            </a:r>
            <a:r>
              <a:rPr lang="it-IT" altLang="ko-KR" sz="900" dirty="0" err="1">
                <a:solidFill>
                  <a:schemeClr val="bg1"/>
                </a:solidFill>
                <a:cs typeface="Arial" pitchFamily="34" charset="0"/>
              </a:rPr>
              <a:t>that</a:t>
            </a:r>
            <a:r>
              <a:rPr lang="it-IT" altLang="ko-KR" sz="900" dirty="0">
                <a:solidFill>
                  <a:schemeClr val="bg1"/>
                </a:solidFill>
                <a:cs typeface="Arial" pitchFamily="34" charset="0"/>
              </a:rPr>
              <a:t> the model </a:t>
            </a:r>
            <a:r>
              <a:rPr lang="it-IT" altLang="ko-KR" sz="900" dirty="0" err="1">
                <a:solidFill>
                  <a:schemeClr val="bg1"/>
                </a:solidFill>
                <a:cs typeface="Arial" pitchFamily="34" charset="0"/>
              </a:rPr>
              <a:t>is</a:t>
            </a:r>
            <a:r>
              <a:rPr lang="it-IT" altLang="ko-KR" sz="900" dirty="0">
                <a:solidFill>
                  <a:schemeClr val="bg1"/>
                </a:solidFill>
                <a:cs typeface="Arial" pitchFamily="34" charset="0"/>
              </a:rPr>
              <a:t> </a:t>
            </a:r>
            <a:r>
              <a:rPr lang="it-IT" altLang="ko-KR" sz="900" dirty="0" err="1">
                <a:solidFill>
                  <a:schemeClr val="bg1"/>
                </a:solidFill>
                <a:cs typeface="Arial" pitchFamily="34" charset="0"/>
              </a:rPr>
              <a:t>not</a:t>
            </a:r>
            <a:r>
              <a:rPr lang="it-IT" altLang="ko-KR" sz="900" dirty="0">
                <a:solidFill>
                  <a:schemeClr val="bg1"/>
                </a:solidFill>
                <a:cs typeface="Arial" pitchFamily="34" charset="0"/>
              </a:rPr>
              <a:t> </a:t>
            </a:r>
            <a:r>
              <a:rPr lang="it-IT" altLang="ko-KR" sz="900" dirty="0" err="1">
                <a:solidFill>
                  <a:schemeClr val="bg1"/>
                </a:solidFill>
                <a:cs typeface="Arial" pitchFamily="34" charset="0"/>
              </a:rPr>
              <a:t>overfitting</a:t>
            </a:r>
            <a:r>
              <a:rPr lang="it-IT" altLang="ko-KR" sz="900" dirty="0">
                <a:solidFill>
                  <a:schemeClr val="bg1"/>
                </a:solidFill>
                <a:cs typeface="Arial" pitchFamily="34" charset="0"/>
              </a:rPr>
              <a:t> (the training and </a:t>
            </a:r>
            <a:r>
              <a:rPr lang="it-IT" altLang="ko-KR" sz="900" dirty="0" err="1">
                <a:solidFill>
                  <a:schemeClr val="bg1"/>
                </a:solidFill>
                <a:cs typeface="Arial" pitchFamily="34" charset="0"/>
              </a:rPr>
              <a:t>validation</a:t>
            </a:r>
            <a:r>
              <a:rPr lang="it-IT" altLang="ko-KR" sz="900" dirty="0">
                <a:solidFill>
                  <a:schemeClr val="bg1"/>
                </a:solidFill>
                <a:cs typeface="Arial" pitchFamily="34" charset="0"/>
              </a:rPr>
              <a:t> </a:t>
            </a:r>
            <a:r>
              <a:rPr lang="it-IT" altLang="ko-KR" sz="900" dirty="0" err="1">
                <a:solidFill>
                  <a:schemeClr val="bg1"/>
                </a:solidFill>
                <a:cs typeface="Arial" pitchFamily="34" charset="0"/>
              </a:rPr>
              <a:t>loss</a:t>
            </a:r>
            <a:r>
              <a:rPr lang="it-IT" altLang="ko-KR" sz="900" dirty="0">
                <a:solidFill>
                  <a:schemeClr val="bg1"/>
                </a:solidFill>
                <a:cs typeface="Arial" pitchFamily="34" charset="0"/>
              </a:rPr>
              <a:t> and </a:t>
            </a:r>
            <a:r>
              <a:rPr lang="it-IT" altLang="ko-KR" sz="900" dirty="0" err="1">
                <a:solidFill>
                  <a:schemeClr val="bg1"/>
                </a:solidFill>
                <a:cs typeface="Arial" pitchFamily="34" charset="0"/>
              </a:rPr>
              <a:t>accuracy</a:t>
            </a:r>
            <a:r>
              <a:rPr lang="it-IT" altLang="ko-KR" sz="900" dirty="0">
                <a:solidFill>
                  <a:schemeClr val="bg1"/>
                </a:solidFill>
                <a:cs typeface="Arial" pitchFamily="34" charset="0"/>
              </a:rPr>
              <a:t> are </a:t>
            </a:r>
            <a:r>
              <a:rPr lang="it-IT" altLang="ko-KR" sz="900" dirty="0" err="1">
                <a:solidFill>
                  <a:schemeClr val="bg1"/>
                </a:solidFill>
                <a:cs typeface="Arial" pitchFamily="34" charset="0"/>
              </a:rPr>
              <a:t>similar</a:t>
            </a:r>
            <a:r>
              <a:rPr lang="it-IT" altLang="ko-KR" sz="900" dirty="0">
                <a:solidFill>
                  <a:schemeClr val="bg1"/>
                </a:solidFill>
                <a:cs typeface="Arial" pitchFamily="34" charset="0"/>
              </a:rPr>
              <a:t>) </a:t>
            </a:r>
            <a:r>
              <a:rPr lang="it-IT" altLang="ko-KR" sz="900" dirty="0" err="1">
                <a:solidFill>
                  <a:schemeClr val="bg1"/>
                </a:solidFill>
                <a:cs typeface="Arial" pitchFamily="34" charset="0"/>
              </a:rPr>
              <a:t>but</a:t>
            </a:r>
            <a:r>
              <a:rPr lang="it-IT" altLang="ko-KR" sz="900" dirty="0">
                <a:solidFill>
                  <a:schemeClr val="bg1"/>
                </a:solidFill>
                <a:cs typeface="Arial" pitchFamily="34" charset="0"/>
              </a:rPr>
              <a:t> the model </a:t>
            </a:r>
            <a:r>
              <a:rPr lang="it-IT" altLang="ko-KR" sz="900" dirty="0" err="1">
                <a:solidFill>
                  <a:schemeClr val="bg1"/>
                </a:solidFill>
                <a:cs typeface="Arial" pitchFamily="34" charset="0"/>
              </a:rPr>
              <a:t>still</a:t>
            </a:r>
            <a:r>
              <a:rPr lang="it-IT" altLang="ko-KR" sz="900" dirty="0">
                <a:solidFill>
                  <a:schemeClr val="bg1"/>
                </a:solidFill>
                <a:cs typeface="Arial" pitchFamily="34" charset="0"/>
              </a:rPr>
              <a:t> </a:t>
            </a:r>
            <a:r>
              <a:rPr lang="it-IT" altLang="ko-KR" sz="900" dirty="0" err="1">
                <a:solidFill>
                  <a:schemeClr val="bg1"/>
                </a:solidFill>
                <a:cs typeface="Arial" pitchFamily="34" charset="0"/>
              </a:rPr>
              <a:t>have</a:t>
            </a:r>
            <a:r>
              <a:rPr lang="it-IT" altLang="ko-KR" sz="900" dirty="0">
                <a:solidFill>
                  <a:schemeClr val="bg1"/>
                </a:solidFill>
                <a:cs typeface="Arial" pitchFamily="34" charset="0"/>
              </a:rPr>
              <a:t> room for </a:t>
            </a:r>
            <a:r>
              <a:rPr lang="it-IT" altLang="ko-KR" sz="900" dirty="0" err="1">
                <a:solidFill>
                  <a:schemeClr val="bg1"/>
                </a:solidFill>
                <a:cs typeface="Arial" pitchFamily="34" charset="0"/>
              </a:rPr>
              <a:t>improvement</a:t>
            </a:r>
            <a:r>
              <a:rPr lang="it-IT" altLang="ko-KR" sz="900" dirty="0">
                <a:solidFill>
                  <a:schemeClr val="bg1"/>
                </a:solidFill>
                <a:cs typeface="Arial" pitchFamily="34" charset="0"/>
              </a:rPr>
              <a:t>.</a:t>
            </a:r>
            <a:endParaRPr lang="ko-KR" altLang="en-US" sz="900" dirty="0">
              <a:solidFill>
                <a:schemeClr val="bg1"/>
              </a:solidFill>
              <a:cs typeface="Arial" pitchFamily="34" charset="0"/>
            </a:endParaRPr>
          </a:p>
          <a:p>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746492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DF9AA964-17C6-ABE1-D731-86741D245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559" y="1926343"/>
            <a:ext cx="5906880" cy="4067143"/>
          </a:xfrm>
          <a:prstGeom prst="rect">
            <a:avLst/>
          </a:prstGeom>
        </p:spPr>
      </p:pic>
      <p:sp>
        <p:nvSpPr>
          <p:cNvPr id="4" name="TextBox 3">
            <a:extLst>
              <a:ext uri="{FF2B5EF4-FFF2-40B4-BE49-F238E27FC236}">
                <a16:creationId xmlns:a16="http://schemas.microsoft.com/office/drawing/2014/main" id="{7D780F17-27D5-6A61-C32E-7B2A76069AD7}"/>
              </a:ext>
            </a:extLst>
          </p:cNvPr>
          <p:cNvSpPr txBox="1"/>
          <p:nvPr/>
        </p:nvSpPr>
        <p:spPr>
          <a:xfrm>
            <a:off x="1216089" y="240928"/>
            <a:ext cx="9759821" cy="1569660"/>
          </a:xfrm>
          <a:prstGeom prst="rect">
            <a:avLst/>
          </a:prstGeom>
          <a:noFill/>
        </p:spPr>
        <p:txBody>
          <a:bodyPr wrap="square">
            <a:spAutoFit/>
          </a:bodyPr>
          <a:lstStyle/>
          <a:p>
            <a:pPr algn="ctr"/>
            <a:r>
              <a:rPr lang="it-IT" altLang="ko-KR" sz="3200" dirty="0">
                <a:solidFill>
                  <a:srgbClr val="E6FD9D"/>
                </a:solidFill>
                <a:cs typeface="Arial" pitchFamily="34" charset="0"/>
              </a:rPr>
              <a:t>Loss and </a:t>
            </a:r>
            <a:r>
              <a:rPr lang="it-IT" altLang="ko-KR" sz="3200" dirty="0" err="1">
                <a:solidFill>
                  <a:srgbClr val="E6FD9D"/>
                </a:solidFill>
                <a:cs typeface="Arial" pitchFamily="34" charset="0"/>
              </a:rPr>
              <a:t>accuracy</a:t>
            </a:r>
            <a:r>
              <a:rPr lang="it-IT" altLang="ko-KR" sz="3200" dirty="0">
                <a:solidFill>
                  <a:srgbClr val="E6FD9D"/>
                </a:solidFill>
                <a:cs typeface="Arial" pitchFamily="34" charset="0"/>
              </a:rPr>
              <a:t> scores on </a:t>
            </a:r>
            <a:r>
              <a:rPr lang="it-IT" altLang="ko-KR" sz="3200" dirty="0" err="1">
                <a:solidFill>
                  <a:srgbClr val="E6FD9D"/>
                </a:solidFill>
                <a:cs typeface="Arial" pitchFamily="34" charset="0"/>
              </a:rPr>
              <a:t>train</a:t>
            </a:r>
            <a:r>
              <a:rPr lang="it-IT" altLang="ko-KR" sz="3200" dirty="0">
                <a:solidFill>
                  <a:srgbClr val="E6FD9D"/>
                </a:solidFill>
                <a:cs typeface="Arial" pitchFamily="34" charset="0"/>
              </a:rPr>
              <a:t> and </a:t>
            </a:r>
            <a:r>
              <a:rPr lang="it-IT" altLang="ko-KR" sz="3200" dirty="0" err="1">
                <a:solidFill>
                  <a:srgbClr val="E6FD9D"/>
                </a:solidFill>
                <a:cs typeface="Arial" pitchFamily="34" charset="0"/>
              </a:rPr>
              <a:t>validation</a:t>
            </a:r>
            <a:r>
              <a:rPr lang="it-IT" altLang="ko-KR" sz="3200" dirty="0">
                <a:solidFill>
                  <a:srgbClr val="E6FD9D"/>
                </a:solidFill>
                <a:cs typeface="Arial" pitchFamily="34" charset="0"/>
              </a:rPr>
              <a:t> dataset of a </a:t>
            </a:r>
            <a:r>
              <a:rPr lang="it-IT" altLang="ko-KR" sz="3200" dirty="0" err="1">
                <a:solidFill>
                  <a:srgbClr val="E6FD9D"/>
                </a:solidFill>
                <a:cs typeface="Arial" pitchFamily="34" charset="0"/>
              </a:rPr>
              <a:t>Unet</a:t>
            </a:r>
            <a:r>
              <a:rPr lang="it-IT" altLang="ko-KR" sz="3200" dirty="0">
                <a:solidFill>
                  <a:srgbClr val="E6FD9D"/>
                </a:solidFill>
                <a:cs typeface="Arial" pitchFamily="34" charset="0"/>
              </a:rPr>
              <a:t> + Resnet34 with data </a:t>
            </a:r>
            <a:r>
              <a:rPr lang="it-IT" altLang="ko-KR" sz="3200" dirty="0" err="1">
                <a:solidFill>
                  <a:srgbClr val="E6FD9D"/>
                </a:solidFill>
                <a:cs typeface="Arial" pitchFamily="34" charset="0"/>
              </a:rPr>
              <a:t>augmentation</a:t>
            </a:r>
            <a:endParaRPr lang="ko-KR" altLang="en-US" sz="3200" dirty="0">
              <a:solidFill>
                <a:srgbClr val="E6FD9D"/>
              </a:solidFill>
              <a:cs typeface="Arial" pitchFamily="34" charset="0"/>
            </a:endParaRPr>
          </a:p>
        </p:txBody>
      </p:sp>
      <p:sp>
        <p:nvSpPr>
          <p:cNvPr id="6" name="TextBox 5">
            <a:extLst>
              <a:ext uri="{FF2B5EF4-FFF2-40B4-BE49-F238E27FC236}">
                <a16:creationId xmlns:a16="http://schemas.microsoft.com/office/drawing/2014/main" id="{F8CAF79B-560F-6F38-33B5-5B534F76EB5B}"/>
              </a:ext>
            </a:extLst>
          </p:cNvPr>
          <p:cNvSpPr txBox="1"/>
          <p:nvPr/>
        </p:nvSpPr>
        <p:spPr>
          <a:xfrm>
            <a:off x="3142560" y="6109241"/>
            <a:ext cx="5906880" cy="646331"/>
          </a:xfrm>
          <a:prstGeom prst="rect">
            <a:avLst/>
          </a:prstGeom>
          <a:noFill/>
        </p:spPr>
        <p:txBody>
          <a:bodyPr wrap="square">
            <a:spAutoFit/>
          </a:bodyPr>
          <a:lstStyle/>
          <a:p>
            <a:r>
              <a:rPr lang="en-US" sz="900" dirty="0">
                <a:solidFill>
                  <a:schemeClr val="bg1"/>
                </a:solidFill>
              </a:rPr>
              <a:t>Fig 18. </a:t>
            </a:r>
            <a:r>
              <a:rPr lang="it-IT" altLang="ko-KR" sz="900" dirty="0">
                <a:solidFill>
                  <a:schemeClr val="bg1"/>
                </a:solidFill>
                <a:cs typeface="Arial" pitchFamily="34" charset="0"/>
              </a:rPr>
              <a:t>Loss and </a:t>
            </a:r>
            <a:r>
              <a:rPr lang="it-IT" altLang="ko-KR" sz="900" dirty="0" err="1">
                <a:solidFill>
                  <a:schemeClr val="bg1"/>
                </a:solidFill>
                <a:cs typeface="Arial" pitchFamily="34" charset="0"/>
              </a:rPr>
              <a:t>accuracy</a:t>
            </a:r>
            <a:r>
              <a:rPr lang="it-IT" altLang="ko-KR" sz="900" dirty="0">
                <a:solidFill>
                  <a:schemeClr val="bg1"/>
                </a:solidFill>
                <a:cs typeface="Arial" pitchFamily="34" charset="0"/>
              </a:rPr>
              <a:t> scores on </a:t>
            </a:r>
            <a:r>
              <a:rPr lang="it-IT" altLang="ko-KR" sz="900" dirty="0" err="1">
                <a:solidFill>
                  <a:schemeClr val="bg1"/>
                </a:solidFill>
                <a:cs typeface="Arial" pitchFamily="34" charset="0"/>
              </a:rPr>
              <a:t>train</a:t>
            </a:r>
            <a:r>
              <a:rPr lang="it-IT" altLang="ko-KR" sz="900" dirty="0">
                <a:solidFill>
                  <a:schemeClr val="bg1"/>
                </a:solidFill>
                <a:cs typeface="Arial" pitchFamily="34" charset="0"/>
              </a:rPr>
              <a:t> and </a:t>
            </a:r>
            <a:r>
              <a:rPr lang="it-IT" altLang="ko-KR" sz="900" dirty="0" err="1">
                <a:solidFill>
                  <a:schemeClr val="bg1"/>
                </a:solidFill>
                <a:cs typeface="Arial" pitchFamily="34" charset="0"/>
              </a:rPr>
              <a:t>validation</a:t>
            </a:r>
            <a:r>
              <a:rPr lang="it-IT" altLang="ko-KR" sz="900" dirty="0">
                <a:solidFill>
                  <a:schemeClr val="bg1"/>
                </a:solidFill>
                <a:cs typeface="Arial" pitchFamily="34" charset="0"/>
              </a:rPr>
              <a:t> dataset of a Unet+Resnet34 model. Still, the model </a:t>
            </a:r>
            <a:r>
              <a:rPr lang="it-IT" altLang="ko-KR" sz="900" dirty="0" err="1">
                <a:solidFill>
                  <a:schemeClr val="bg1"/>
                </a:solidFill>
                <a:cs typeface="Arial" pitchFamily="34" charset="0"/>
              </a:rPr>
              <a:t>is</a:t>
            </a:r>
            <a:r>
              <a:rPr lang="it-IT" altLang="ko-KR" sz="900" dirty="0">
                <a:solidFill>
                  <a:schemeClr val="bg1"/>
                </a:solidFill>
                <a:cs typeface="Arial" pitchFamily="34" charset="0"/>
              </a:rPr>
              <a:t> </a:t>
            </a:r>
            <a:r>
              <a:rPr lang="it-IT" altLang="ko-KR" sz="900" dirty="0" err="1">
                <a:solidFill>
                  <a:schemeClr val="bg1"/>
                </a:solidFill>
                <a:cs typeface="Arial" pitchFamily="34" charset="0"/>
              </a:rPr>
              <a:t>not</a:t>
            </a:r>
            <a:r>
              <a:rPr lang="it-IT" altLang="ko-KR" sz="900" dirty="0">
                <a:solidFill>
                  <a:schemeClr val="bg1"/>
                </a:solidFill>
                <a:cs typeface="Arial" pitchFamily="34" charset="0"/>
              </a:rPr>
              <a:t> </a:t>
            </a:r>
            <a:r>
              <a:rPr lang="it-IT" altLang="ko-KR" sz="900" dirty="0" err="1">
                <a:solidFill>
                  <a:schemeClr val="bg1"/>
                </a:solidFill>
                <a:cs typeface="Arial" pitchFamily="34" charset="0"/>
              </a:rPr>
              <a:t>overfitting</a:t>
            </a:r>
            <a:r>
              <a:rPr lang="it-IT" altLang="ko-KR" sz="900" dirty="0">
                <a:solidFill>
                  <a:schemeClr val="bg1"/>
                </a:solidFill>
                <a:cs typeface="Arial" pitchFamily="34" charset="0"/>
              </a:rPr>
              <a:t> and </a:t>
            </a:r>
            <a:r>
              <a:rPr lang="it-IT" altLang="ko-KR" sz="900" dirty="0" err="1">
                <a:solidFill>
                  <a:schemeClr val="bg1"/>
                </a:solidFill>
                <a:cs typeface="Arial" pitchFamily="34" charset="0"/>
              </a:rPr>
              <a:t>it</a:t>
            </a:r>
            <a:r>
              <a:rPr lang="it-IT" altLang="ko-KR" sz="900" dirty="0">
                <a:solidFill>
                  <a:schemeClr val="bg1"/>
                </a:solidFill>
                <a:cs typeface="Arial" pitchFamily="34" charset="0"/>
              </a:rPr>
              <a:t> can be </a:t>
            </a:r>
            <a:r>
              <a:rPr lang="it-IT" altLang="ko-KR" sz="900" dirty="0" err="1">
                <a:solidFill>
                  <a:schemeClr val="bg1"/>
                </a:solidFill>
                <a:cs typeface="Arial" pitchFamily="34" charset="0"/>
              </a:rPr>
              <a:t>observed</a:t>
            </a:r>
            <a:r>
              <a:rPr lang="it-IT" altLang="ko-KR" sz="900" dirty="0">
                <a:solidFill>
                  <a:schemeClr val="bg1"/>
                </a:solidFill>
                <a:cs typeface="Arial" pitchFamily="34" charset="0"/>
              </a:rPr>
              <a:t> </a:t>
            </a:r>
            <a:r>
              <a:rPr lang="it-IT" altLang="ko-KR" sz="900" dirty="0" err="1">
                <a:solidFill>
                  <a:schemeClr val="bg1"/>
                </a:solidFill>
                <a:cs typeface="Arial" pitchFamily="34" charset="0"/>
              </a:rPr>
              <a:t>that</a:t>
            </a:r>
            <a:r>
              <a:rPr lang="it-IT" altLang="ko-KR" sz="900" dirty="0">
                <a:solidFill>
                  <a:schemeClr val="bg1"/>
                </a:solidFill>
                <a:cs typeface="Arial" pitchFamily="34" charset="0"/>
              </a:rPr>
              <a:t> the </a:t>
            </a:r>
            <a:r>
              <a:rPr lang="it-IT" altLang="ko-KR" sz="900" dirty="0" err="1">
                <a:solidFill>
                  <a:schemeClr val="bg1"/>
                </a:solidFill>
                <a:cs typeface="Arial" pitchFamily="34" charset="0"/>
              </a:rPr>
              <a:t>IoU</a:t>
            </a:r>
            <a:r>
              <a:rPr lang="it-IT" altLang="ko-KR" sz="900" dirty="0">
                <a:solidFill>
                  <a:schemeClr val="bg1"/>
                </a:solidFill>
                <a:cs typeface="Arial" pitchFamily="34" charset="0"/>
              </a:rPr>
              <a:t> score </a:t>
            </a:r>
            <a:r>
              <a:rPr lang="it-IT" altLang="ko-KR" sz="900" dirty="0" err="1">
                <a:solidFill>
                  <a:schemeClr val="bg1"/>
                </a:solidFill>
                <a:cs typeface="Arial" pitchFamily="34" charset="0"/>
              </a:rPr>
              <a:t>is</a:t>
            </a:r>
            <a:r>
              <a:rPr lang="it-IT" altLang="ko-KR" sz="900" dirty="0">
                <a:solidFill>
                  <a:schemeClr val="bg1"/>
                </a:solidFill>
                <a:cs typeface="Arial" pitchFamily="34" charset="0"/>
              </a:rPr>
              <a:t> way </a:t>
            </a:r>
            <a:r>
              <a:rPr lang="it-IT" altLang="ko-KR" sz="900" dirty="0" err="1">
                <a:solidFill>
                  <a:schemeClr val="bg1"/>
                </a:solidFill>
                <a:cs typeface="Arial" pitchFamily="34" charset="0"/>
              </a:rPr>
              <a:t>greater</a:t>
            </a:r>
            <a:r>
              <a:rPr lang="it-IT" altLang="ko-KR" sz="900" dirty="0">
                <a:solidFill>
                  <a:schemeClr val="bg1"/>
                </a:solidFill>
                <a:cs typeface="Arial" pitchFamily="34" charset="0"/>
              </a:rPr>
              <a:t> </a:t>
            </a:r>
            <a:r>
              <a:rPr lang="it-IT" altLang="ko-KR" sz="900" dirty="0" err="1">
                <a:solidFill>
                  <a:schemeClr val="bg1"/>
                </a:solidFill>
                <a:cs typeface="Arial" pitchFamily="34" charset="0"/>
              </a:rPr>
              <a:t>than</a:t>
            </a:r>
            <a:r>
              <a:rPr lang="it-IT" altLang="ko-KR" sz="900" dirty="0">
                <a:solidFill>
                  <a:schemeClr val="bg1"/>
                </a:solidFill>
                <a:cs typeface="Arial" pitchFamily="34" charset="0"/>
              </a:rPr>
              <a:t> in the </a:t>
            </a:r>
            <a:r>
              <a:rPr lang="it-IT" altLang="ko-KR" sz="900" dirty="0" err="1">
                <a:solidFill>
                  <a:schemeClr val="bg1"/>
                </a:solidFill>
                <a:cs typeface="Arial" pitchFamily="34" charset="0"/>
              </a:rPr>
              <a:t>previous</a:t>
            </a:r>
            <a:r>
              <a:rPr lang="it-IT" altLang="ko-KR" sz="900" dirty="0">
                <a:solidFill>
                  <a:schemeClr val="bg1"/>
                </a:solidFill>
                <a:cs typeface="Arial" pitchFamily="34" charset="0"/>
              </a:rPr>
              <a:t> case with a </a:t>
            </a:r>
            <a:r>
              <a:rPr lang="it-IT" altLang="ko-KR" sz="900" dirty="0" err="1">
                <a:solidFill>
                  <a:schemeClr val="bg1"/>
                </a:solidFill>
                <a:cs typeface="Arial" pitchFamily="34" charset="0"/>
              </a:rPr>
              <a:t>simpler</a:t>
            </a:r>
            <a:r>
              <a:rPr lang="it-IT" altLang="ko-KR" sz="900" dirty="0">
                <a:solidFill>
                  <a:schemeClr val="bg1"/>
                </a:solidFill>
                <a:cs typeface="Arial" pitchFamily="34" charset="0"/>
              </a:rPr>
              <a:t> CNN.</a:t>
            </a:r>
            <a:endParaRPr lang="ko-KR" altLang="en-US" sz="900" dirty="0">
              <a:solidFill>
                <a:schemeClr val="bg1"/>
              </a:solidFill>
              <a:cs typeface="Arial" pitchFamily="34" charset="0"/>
            </a:endParaRPr>
          </a:p>
          <a:p>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1418289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10A68-694C-4DB7-4ADC-0C6A99ABAA49}"/>
              </a:ext>
            </a:extLst>
          </p:cNvPr>
          <p:cNvSpPr txBox="1"/>
          <p:nvPr/>
        </p:nvSpPr>
        <p:spPr>
          <a:xfrm>
            <a:off x="3562961" y="165281"/>
            <a:ext cx="5066078" cy="584775"/>
          </a:xfrm>
          <a:prstGeom prst="rect">
            <a:avLst/>
          </a:prstGeom>
          <a:noFill/>
        </p:spPr>
        <p:txBody>
          <a:bodyPr wrap="square">
            <a:spAutoFit/>
          </a:bodyPr>
          <a:lstStyle/>
          <a:p>
            <a:pPr algn="ctr"/>
            <a:r>
              <a:rPr lang="it-IT" sz="3200" dirty="0">
                <a:solidFill>
                  <a:srgbClr val="E6FD9D"/>
                </a:solidFill>
              </a:rPr>
              <a:t>Ensemble Learning</a:t>
            </a:r>
          </a:p>
        </p:txBody>
      </p:sp>
      <p:sp>
        <p:nvSpPr>
          <p:cNvPr id="4" name="TextBox 3">
            <a:extLst>
              <a:ext uri="{FF2B5EF4-FFF2-40B4-BE49-F238E27FC236}">
                <a16:creationId xmlns:a16="http://schemas.microsoft.com/office/drawing/2014/main" id="{58AA02CC-C071-4860-4345-C5195E6D854D}"/>
              </a:ext>
            </a:extLst>
          </p:cNvPr>
          <p:cNvSpPr txBox="1"/>
          <p:nvPr/>
        </p:nvSpPr>
        <p:spPr>
          <a:xfrm>
            <a:off x="739213" y="750056"/>
            <a:ext cx="10815719" cy="3416320"/>
          </a:xfrm>
          <a:prstGeom prst="rect">
            <a:avLst/>
          </a:prstGeom>
          <a:noFill/>
        </p:spPr>
        <p:txBody>
          <a:bodyPr wrap="square">
            <a:spAutoFit/>
          </a:bodyPr>
          <a:lstStyle/>
          <a:p>
            <a:pPr algn="l" fontAlgn="base"/>
            <a:r>
              <a:rPr lang="en-US" b="1" dirty="0">
                <a:solidFill>
                  <a:schemeClr val="accent2">
                    <a:lumMod val="40000"/>
                    <a:lumOff val="60000"/>
                  </a:schemeClr>
                </a:solidFill>
                <a:effectLst/>
              </a:rPr>
              <a:t>Ensemble learning</a:t>
            </a:r>
            <a:r>
              <a:rPr lang="en-US" b="0" dirty="0">
                <a:solidFill>
                  <a:schemeClr val="accent2">
                    <a:lumMod val="40000"/>
                    <a:lumOff val="60000"/>
                  </a:schemeClr>
                </a:solidFill>
                <a:effectLst/>
              </a:rPr>
              <a:t> </a:t>
            </a:r>
            <a:r>
              <a:rPr lang="en-US" b="0" dirty="0">
                <a:solidFill>
                  <a:schemeClr val="bg1"/>
                </a:solidFill>
                <a:effectLst/>
              </a:rPr>
              <a:t>is an approach to machine learning that </a:t>
            </a:r>
            <a:r>
              <a:rPr lang="en-US" b="0" dirty="0">
                <a:solidFill>
                  <a:schemeClr val="accent5">
                    <a:lumMod val="40000"/>
                    <a:lumOff val="60000"/>
                  </a:schemeClr>
                </a:solidFill>
                <a:effectLst/>
              </a:rPr>
              <a:t>seeks better predictive performance by combining the predictions from multiple models </a:t>
            </a:r>
            <a:r>
              <a:rPr lang="en-US" b="0" i="0" dirty="0">
                <a:solidFill>
                  <a:srgbClr val="FFFFFF"/>
                </a:solidFill>
                <a:effectLst/>
              </a:rPr>
              <a:t>(that can also have different architectures)</a:t>
            </a:r>
            <a:r>
              <a:rPr lang="en-US" b="0" dirty="0">
                <a:solidFill>
                  <a:schemeClr val="bg1"/>
                </a:solidFill>
                <a:effectLst/>
              </a:rPr>
              <a:t>.</a:t>
            </a:r>
          </a:p>
          <a:p>
            <a:pPr algn="l" fontAlgn="base"/>
            <a:r>
              <a:rPr lang="en-US" b="0" i="0" dirty="0">
                <a:solidFill>
                  <a:srgbClr val="FFFFFF"/>
                </a:solidFill>
                <a:effectLst/>
              </a:rPr>
              <a:t>Stacking, is a way of ‘</a:t>
            </a:r>
            <a:r>
              <a:rPr lang="en-US" b="0" i="0" dirty="0" err="1">
                <a:solidFill>
                  <a:srgbClr val="FFFFFF"/>
                </a:solidFill>
                <a:effectLst/>
              </a:rPr>
              <a:t>ensembling</a:t>
            </a:r>
            <a:r>
              <a:rPr lang="en-US" b="0" i="0" dirty="0">
                <a:solidFill>
                  <a:srgbClr val="FFFFFF"/>
                </a:solidFill>
                <a:effectLst/>
              </a:rPr>
              <a:t>’ models. it consists of building an array of models from the same input data. </a:t>
            </a:r>
            <a:r>
              <a:rPr lang="en-US" dirty="0">
                <a:solidFill>
                  <a:srgbClr val="FFFFFF"/>
                </a:solidFill>
              </a:rPr>
              <a:t>Then, these models are ‘stacked’ using another model (called ‘meta-classifier’), or simply averaging all the predictions.</a:t>
            </a:r>
          </a:p>
          <a:p>
            <a:pPr algn="l" fontAlgn="base"/>
            <a:endParaRPr lang="en-US" dirty="0">
              <a:solidFill>
                <a:srgbClr val="FFFFFF"/>
              </a:solidFill>
            </a:endParaRPr>
          </a:p>
          <a:p>
            <a:pPr algn="l" fontAlgn="base"/>
            <a:r>
              <a:rPr lang="en-US" b="0" dirty="0">
                <a:solidFill>
                  <a:srgbClr val="FFFFFF"/>
                </a:solidFill>
                <a:effectLst/>
              </a:rPr>
              <a:t>For this task,</a:t>
            </a:r>
            <a:r>
              <a:rPr lang="en-US" dirty="0">
                <a:solidFill>
                  <a:srgbClr val="FFFFFF"/>
                </a:solidFill>
              </a:rPr>
              <a:t> </a:t>
            </a:r>
            <a:r>
              <a:rPr lang="en-US" dirty="0">
                <a:solidFill>
                  <a:schemeClr val="accent1">
                    <a:lumMod val="40000"/>
                    <a:lumOff val="60000"/>
                  </a:schemeClr>
                </a:solidFill>
              </a:rPr>
              <a:t>fifteen </a:t>
            </a:r>
            <a:r>
              <a:rPr lang="en-US" dirty="0">
                <a:solidFill>
                  <a:schemeClr val="accent2">
                    <a:lumMod val="40000"/>
                    <a:lumOff val="60000"/>
                  </a:schemeClr>
                </a:solidFill>
              </a:rPr>
              <a:t>Unet+Resnet34 </a:t>
            </a:r>
            <a:r>
              <a:rPr lang="en-US" dirty="0">
                <a:solidFill>
                  <a:srgbClr val="FFFFFF"/>
                </a:solidFill>
              </a:rPr>
              <a:t>models were built at the beginning. Among these fifteen models, </a:t>
            </a:r>
            <a:r>
              <a:rPr lang="en-US" dirty="0">
                <a:solidFill>
                  <a:schemeClr val="bg1"/>
                </a:solidFill>
              </a:rPr>
              <a:t>only</a:t>
            </a:r>
            <a:r>
              <a:rPr lang="en-US" dirty="0">
                <a:solidFill>
                  <a:srgbClr val="FFFFFF"/>
                </a:solidFill>
              </a:rPr>
              <a:t> the models with an </a:t>
            </a:r>
            <a:r>
              <a:rPr lang="en-US" dirty="0" err="1">
                <a:solidFill>
                  <a:schemeClr val="accent1">
                    <a:lumMod val="40000"/>
                    <a:lumOff val="60000"/>
                  </a:schemeClr>
                </a:solidFill>
              </a:rPr>
              <a:t>IoU</a:t>
            </a:r>
            <a:r>
              <a:rPr lang="en-US" dirty="0">
                <a:solidFill>
                  <a:schemeClr val="accent1">
                    <a:lumMod val="40000"/>
                    <a:lumOff val="60000"/>
                  </a:schemeClr>
                </a:solidFill>
              </a:rPr>
              <a:t> score greater than 0.65 were elected</a:t>
            </a:r>
            <a:r>
              <a:rPr lang="en-US" dirty="0">
                <a:solidFill>
                  <a:srgbClr val="FFFFFF"/>
                </a:solidFill>
              </a:rPr>
              <a:t>. This was done to avoid that the model gets stuck in a local minimum. Consequently, only eight models overcome this threshold.</a:t>
            </a:r>
          </a:p>
          <a:p>
            <a:pPr algn="l" fontAlgn="base"/>
            <a:endParaRPr lang="en-US" b="0" dirty="0">
              <a:solidFill>
                <a:srgbClr val="FFFFFF"/>
              </a:solidFill>
              <a:effectLst/>
            </a:endParaRPr>
          </a:p>
          <a:p>
            <a:pPr algn="l" fontAlgn="base"/>
            <a:r>
              <a:rPr lang="en-US" dirty="0">
                <a:solidFill>
                  <a:srgbClr val="FFFFFF"/>
                </a:solidFill>
              </a:rPr>
              <a:t>These </a:t>
            </a:r>
            <a:r>
              <a:rPr lang="en-US" dirty="0">
                <a:solidFill>
                  <a:schemeClr val="accent1">
                    <a:lumMod val="40000"/>
                    <a:lumOff val="60000"/>
                  </a:schemeClr>
                </a:solidFill>
              </a:rPr>
              <a:t>eight models were then ‘stacked’, applying the mean of all these predictions</a:t>
            </a:r>
            <a:r>
              <a:rPr lang="en-US" dirty="0">
                <a:solidFill>
                  <a:srgbClr val="FFFFFF"/>
                </a:solidFill>
              </a:rPr>
              <a:t>. Thus, the yielded result is more robust and accurate.</a:t>
            </a:r>
            <a:endParaRPr lang="en-US" b="0" dirty="0">
              <a:solidFill>
                <a:schemeClr val="bg1"/>
              </a:solidFill>
              <a:effectLst/>
            </a:endParaRPr>
          </a:p>
        </p:txBody>
      </p:sp>
      <p:pic>
        <p:nvPicPr>
          <p:cNvPr id="1026" name="Picture 2" descr="A Gentle Introduction to Ensemble Learning Algorithms">
            <a:extLst>
              <a:ext uri="{FF2B5EF4-FFF2-40B4-BE49-F238E27FC236}">
                <a16:creationId xmlns:a16="http://schemas.microsoft.com/office/drawing/2014/main" id="{EF0AF460-18EC-D8EB-D0E1-1AF7B12E1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8580438"/>
            <a:ext cx="7620000" cy="50482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1F479B8-4F8E-F952-BDCF-5D62C2BB1305}"/>
              </a:ext>
            </a:extLst>
          </p:cNvPr>
          <p:cNvGrpSpPr/>
          <p:nvPr/>
        </p:nvGrpSpPr>
        <p:grpSpPr>
          <a:xfrm>
            <a:off x="2354732" y="4265944"/>
            <a:ext cx="7584679" cy="2142191"/>
            <a:chOff x="1425641" y="3429000"/>
            <a:chExt cx="8844200" cy="2464932"/>
          </a:xfrm>
        </p:grpSpPr>
        <p:sp>
          <p:nvSpPr>
            <p:cNvPr id="8" name="Rectangle 7">
              <a:extLst>
                <a:ext uri="{FF2B5EF4-FFF2-40B4-BE49-F238E27FC236}">
                  <a16:creationId xmlns:a16="http://schemas.microsoft.com/office/drawing/2014/main" id="{C716F5B7-B574-901A-C6A0-10DC36208708}"/>
                </a:ext>
              </a:extLst>
            </p:cNvPr>
            <p:cNvSpPr/>
            <p:nvPr/>
          </p:nvSpPr>
          <p:spPr>
            <a:xfrm>
              <a:off x="1425641" y="3429000"/>
              <a:ext cx="8778886" cy="246493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9CA73D1D-D013-0428-02F7-07FD693D2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255" y="3495785"/>
              <a:ext cx="8664586" cy="2331361"/>
            </a:xfrm>
            <a:prstGeom prst="rect">
              <a:avLst/>
            </a:prstGeom>
          </p:spPr>
        </p:pic>
      </p:grpSp>
      <p:sp>
        <p:nvSpPr>
          <p:cNvPr id="3" name="TextBox 2">
            <a:extLst>
              <a:ext uri="{FF2B5EF4-FFF2-40B4-BE49-F238E27FC236}">
                <a16:creationId xmlns:a16="http://schemas.microsoft.com/office/drawing/2014/main" id="{59B752BE-37F5-9005-7E60-5B39A0BD727A}"/>
              </a:ext>
            </a:extLst>
          </p:cNvPr>
          <p:cNvSpPr txBox="1"/>
          <p:nvPr/>
        </p:nvSpPr>
        <p:spPr>
          <a:xfrm>
            <a:off x="2354732" y="6471900"/>
            <a:ext cx="6558419" cy="369332"/>
          </a:xfrm>
          <a:prstGeom prst="rect">
            <a:avLst/>
          </a:prstGeom>
          <a:noFill/>
        </p:spPr>
        <p:txBody>
          <a:bodyPr wrap="square">
            <a:spAutoFit/>
          </a:bodyPr>
          <a:lstStyle/>
          <a:p>
            <a:r>
              <a:rPr lang="en-US" sz="900" dirty="0">
                <a:solidFill>
                  <a:schemeClr val="bg1"/>
                </a:solidFill>
              </a:rPr>
              <a:t>Fig 19. </a:t>
            </a:r>
            <a:r>
              <a:rPr lang="it-IT" altLang="ko-KR" sz="900" dirty="0">
                <a:solidFill>
                  <a:schemeClr val="bg1"/>
                </a:solidFill>
                <a:cs typeface="Arial" pitchFamily="34" charset="0"/>
              </a:rPr>
              <a:t>A </a:t>
            </a:r>
            <a:r>
              <a:rPr lang="it-IT" altLang="ko-KR" sz="900" dirty="0" err="1">
                <a:solidFill>
                  <a:schemeClr val="bg1"/>
                </a:solidFill>
                <a:cs typeface="Arial" pitchFamily="34" charset="0"/>
              </a:rPr>
              <a:t>simple</a:t>
            </a:r>
            <a:r>
              <a:rPr lang="it-IT" altLang="ko-KR" sz="900" dirty="0">
                <a:solidFill>
                  <a:schemeClr val="bg1"/>
                </a:solidFill>
                <a:cs typeface="Arial" pitchFamily="34" charset="0"/>
              </a:rPr>
              <a:t> </a:t>
            </a:r>
            <a:r>
              <a:rPr lang="it-IT" altLang="ko-KR" sz="900" dirty="0" err="1">
                <a:solidFill>
                  <a:schemeClr val="bg1"/>
                </a:solidFill>
                <a:cs typeface="Arial" pitchFamily="34" charset="0"/>
              </a:rPr>
              <a:t>scheme</a:t>
            </a:r>
            <a:r>
              <a:rPr lang="it-IT" altLang="ko-KR" sz="900" dirty="0">
                <a:solidFill>
                  <a:schemeClr val="bg1"/>
                </a:solidFill>
                <a:cs typeface="Arial" pitchFamily="34" charset="0"/>
              </a:rPr>
              <a:t> </a:t>
            </a:r>
            <a:r>
              <a:rPr lang="it-IT" altLang="ko-KR" sz="900" dirty="0" err="1">
                <a:solidFill>
                  <a:schemeClr val="bg1"/>
                </a:solidFill>
                <a:cs typeface="Arial" pitchFamily="34" charset="0"/>
              </a:rPr>
              <a:t>that</a:t>
            </a:r>
            <a:r>
              <a:rPr lang="it-IT" altLang="ko-KR" sz="900" dirty="0">
                <a:solidFill>
                  <a:schemeClr val="bg1"/>
                </a:solidFill>
                <a:cs typeface="Arial" pitchFamily="34" charset="0"/>
              </a:rPr>
              <a:t> </a:t>
            </a:r>
            <a:r>
              <a:rPr lang="it-IT" altLang="ko-KR" sz="900" dirty="0" err="1">
                <a:solidFill>
                  <a:schemeClr val="bg1"/>
                </a:solidFill>
                <a:cs typeface="Arial" pitchFamily="34" charset="0"/>
              </a:rPr>
              <a:t>depicts</a:t>
            </a:r>
            <a:r>
              <a:rPr lang="it-IT" altLang="ko-KR" sz="900" dirty="0">
                <a:solidFill>
                  <a:schemeClr val="bg1"/>
                </a:solidFill>
                <a:cs typeface="Arial" pitchFamily="34" charset="0"/>
              </a:rPr>
              <a:t> </a:t>
            </a:r>
            <a:r>
              <a:rPr lang="it-IT" altLang="ko-KR" sz="900" dirty="0" err="1">
                <a:solidFill>
                  <a:schemeClr val="bg1"/>
                </a:solidFill>
                <a:cs typeface="Arial" pitchFamily="34" charset="0"/>
              </a:rPr>
              <a:t>how</a:t>
            </a:r>
            <a:r>
              <a:rPr lang="it-IT" altLang="ko-KR" sz="900" dirty="0">
                <a:solidFill>
                  <a:schemeClr val="bg1"/>
                </a:solidFill>
                <a:cs typeface="Arial" pitchFamily="34" charset="0"/>
              </a:rPr>
              <a:t> ensemble learning works.</a:t>
            </a:r>
            <a:endParaRPr lang="ko-KR" altLang="en-US" sz="900" dirty="0">
              <a:solidFill>
                <a:schemeClr val="bg1"/>
              </a:solidFill>
              <a:cs typeface="Arial" pitchFamily="34" charset="0"/>
            </a:endParaRPr>
          </a:p>
          <a:p>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2910653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50CE22-8E4F-98AD-5B5B-90F7B1B74673}"/>
              </a:ext>
            </a:extLst>
          </p:cNvPr>
          <p:cNvSpPr txBox="1"/>
          <p:nvPr/>
        </p:nvSpPr>
        <p:spPr>
          <a:xfrm>
            <a:off x="3562722" y="172371"/>
            <a:ext cx="5066078" cy="584775"/>
          </a:xfrm>
          <a:prstGeom prst="rect">
            <a:avLst/>
          </a:prstGeom>
          <a:noFill/>
        </p:spPr>
        <p:txBody>
          <a:bodyPr wrap="square">
            <a:spAutoFit/>
          </a:bodyPr>
          <a:lstStyle/>
          <a:p>
            <a:r>
              <a:rPr lang="it-IT" sz="3200" dirty="0">
                <a:solidFill>
                  <a:srgbClr val="E6FD9D"/>
                </a:solidFill>
              </a:rPr>
              <a:t>Semi-</a:t>
            </a:r>
            <a:r>
              <a:rPr lang="it-IT" sz="3200" dirty="0" err="1">
                <a:solidFill>
                  <a:srgbClr val="E6FD9D"/>
                </a:solidFill>
              </a:rPr>
              <a:t>supervised</a:t>
            </a:r>
            <a:r>
              <a:rPr lang="it-IT" sz="3200" dirty="0">
                <a:solidFill>
                  <a:srgbClr val="E6FD9D"/>
                </a:solidFill>
              </a:rPr>
              <a:t> Learning</a:t>
            </a:r>
          </a:p>
        </p:txBody>
      </p:sp>
      <p:pic>
        <p:nvPicPr>
          <p:cNvPr id="10" name="Picture 9">
            <a:extLst>
              <a:ext uri="{FF2B5EF4-FFF2-40B4-BE49-F238E27FC236}">
                <a16:creationId xmlns:a16="http://schemas.microsoft.com/office/drawing/2014/main" id="{5EC36367-9312-7762-B826-800928A64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586" y="552444"/>
            <a:ext cx="2790524" cy="2486973"/>
          </a:xfrm>
          <a:prstGeom prst="rect">
            <a:avLst/>
          </a:prstGeom>
        </p:spPr>
      </p:pic>
      <p:sp>
        <p:nvSpPr>
          <p:cNvPr id="12" name="TextBox 11">
            <a:extLst>
              <a:ext uri="{FF2B5EF4-FFF2-40B4-BE49-F238E27FC236}">
                <a16:creationId xmlns:a16="http://schemas.microsoft.com/office/drawing/2014/main" id="{DC22EAEA-A649-41DD-AE72-7C44D403F404}"/>
              </a:ext>
            </a:extLst>
          </p:cNvPr>
          <p:cNvSpPr txBox="1"/>
          <p:nvPr/>
        </p:nvSpPr>
        <p:spPr>
          <a:xfrm>
            <a:off x="8688293" y="3046096"/>
            <a:ext cx="3180245" cy="584775"/>
          </a:xfrm>
          <a:prstGeom prst="rect">
            <a:avLst/>
          </a:prstGeom>
          <a:noFill/>
        </p:spPr>
        <p:txBody>
          <a:bodyPr wrap="square">
            <a:spAutoFit/>
          </a:bodyPr>
          <a:lstStyle/>
          <a:p>
            <a:r>
              <a:rPr lang="en-US" sz="800" dirty="0">
                <a:solidFill>
                  <a:schemeClr val="bg1"/>
                </a:solidFill>
              </a:rPr>
              <a:t>Fig 20. Semi-Supervised Learning procedure. </a:t>
            </a:r>
            <a:r>
              <a:rPr lang="en-US" sz="800" dirty="0" err="1">
                <a:solidFill>
                  <a:schemeClr val="bg1"/>
                </a:solidFill>
              </a:rPr>
              <a:t>Yauhen</a:t>
            </a:r>
            <a:r>
              <a:rPr lang="en-US" sz="800" dirty="0">
                <a:solidFill>
                  <a:schemeClr val="bg1"/>
                </a:solidFill>
              </a:rPr>
              <a:t> </a:t>
            </a:r>
            <a:r>
              <a:rPr lang="en-US" sz="800" dirty="0" err="1">
                <a:solidFill>
                  <a:schemeClr val="bg1"/>
                </a:solidFill>
              </a:rPr>
              <a:t>Babakhin</a:t>
            </a:r>
            <a:r>
              <a:rPr lang="en-US" sz="800" dirty="0">
                <a:solidFill>
                  <a:schemeClr val="bg1"/>
                </a:solidFill>
              </a:rPr>
              <a:t>, </a:t>
            </a:r>
            <a:r>
              <a:rPr lang="en-US" sz="800" dirty="0" err="1">
                <a:solidFill>
                  <a:schemeClr val="bg1"/>
                </a:solidFill>
              </a:rPr>
              <a:t>Artsiom</a:t>
            </a:r>
            <a:r>
              <a:rPr lang="en-US" sz="800" dirty="0">
                <a:solidFill>
                  <a:schemeClr val="bg1"/>
                </a:solidFill>
              </a:rPr>
              <a:t> </a:t>
            </a:r>
            <a:r>
              <a:rPr lang="en-US" sz="800" dirty="0" err="1">
                <a:solidFill>
                  <a:schemeClr val="bg1"/>
                </a:solidFill>
              </a:rPr>
              <a:t>Sanakoyeu</a:t>
            </a:r>
            <a:r>
              <a:rPr lang="en-US" sz="800" dirty="0">
                <a:solidFill>
                  <a:schemeClr val="bg1"/>
                </a:solidFill>
              </a:rPr>
              <a:t>, and </a:t>
            </a:r>
            <a:r>
              <a:rPr lang="en-US" sz="800" dirty="0" err="1">
                <a:solidFill>
                  <a:schemeClr val="bg1"/>
                </a:solidFill>
              </a:rPr>
              <a:t>Hirotoshi</a:t>
            </a:r>
            <a:r>
              <a:rPr lang="en-US" sz="800" dirty="0">
                <a:solidFill>
                  <a:schemeClr val="bg1"/>
                </a:solidFill>
              </a:rPr>
              <a:t> Kitamura. </a:t>
            </a:r>
            <a:r>
              <a:rPr lang="en-US" sz="800" i="1" dirty="0">
                <a:solidFill>
                  <a:schemeClr val="bg1"/>
                </a:solidFill>
              </a:rPr>
              <a:t>Semi-Supervised Segmentation of Salt Bodies in Seismic Images using an Ensemble of Convolutional Neural Networks.</a:t>
            </a:r>
            <a:r>
              <a:rPr lang="en-US" sz="800" dirty="0">
                <a:solidFill>
                  <a:schemeClr val="bg1"/>
                </a:solidFill>
              </a:rPr>
              <a:t> Aug 2019.</a:t>
            </a:r>
          </a:p>
        </p:txBody>
      </p:sp>
      <p:sp>
        <p:nvSpPr>
          <p:cNvPr id="14" name="TextBox 13">
            <a:extLst>
              <a:ext uri="{FF2B5EF4-FFF2-40B4-BE49-F238E27FC236}">
                <a16:creationId xmlns:a16="http://schemas.microsoft.com/office/drawing/2014/main" id="{0F034105-3C00-DAB0-6F45-57969EBA35AF}"/>
              </a:ext>
            </a:extLst>
          </p:cNvPr>
          <p:cNvSpPr txBox="1"/>
          <p:nvPr/>
        </p:nvSpPr>
        <p:spPr>
          <a:xfrm>
            <a:off x="412918" y="977932"/>
            <a:ext cx="7546094" cy="5755422"/>
          </a:xfrm>
          <a:prstGeom prst="rect">
            <a:avLst/>
          </a:prstGeom>
          <a:noFill/>
        </p:spPr>
        <p:txBody>
          <a:bodyPr wrap="square">
            <a:spAutoFit/>
          </a:bodyPr>
          <a:lstStyle/>
          <a:p>
            <a:pPr algn="l" fontAlgn="base"/>
            <a:r>
              <a:rPr lang="en-US" sz="1600" b="1" dirty="0">
                <a:solidFill>
                  <a:schemeClr val="accent2">
                    <a:lumMod val="40000"/>
                    <a:lumOff val="60000"/>
                  </a:schemeClr>
                </a:solidFill>
                <a:effectLst/>
              </a:rPr>
              <a:t>Semi-supervised learning</a:t>
            </a:r>
            <a:r>
              <a:rPr lang="en-US" sz="1600" b="0" dirty="0">
                <a:solidFill>
                  <a:schemeClr val="accent2">
                    <a:lumMod val="40000"/>
                    <a:lumOff val="60000"/>
                  </a:schemeClr>
                </a:solidFill>
                <a:effectLst/>
              </a:rPr>
              <a:t> </a:t>
            </a:r>
            <a:r>
              <a:rPr lang="en-US" sz="1600" b="0" dirty="0">
                <a:solidFill>
                  <a:schemeClr val="accent1">
                    <a:lumMod val="40000"/>
                    <a:lumOff val="60000"/>
                  </a:schemeClr>
                </a:solidFill>
                <a:effectLst/>
              </a:rPr>
              <a:t>is a learning problem that involves a small number of labeled examples and a large number of unlabeled examples</a:t>
            </a:r>
            <a:r>
              <a:rPr lang="en-US" sz="1600" b="0" dirty="0">
                <a:solidFill>
                  <a:schemeClr val="bg1"/>
                </a:solidFill>
                <a:effectLst/>
              </a:rPr>
              <a:t>.</a:t>
            </a:r>
          </a:p>
          <a:p>
            <a:pPr algn="l" fontAlgn="base"/>
            <a:r>
              <a:rPr lang="en-US" sz="1600" b="0" dirty="0">
                <a:solidFill>
                  <a:schemeClr val="bg1"/>
                </a:solidFill>
                <a:effectLst/>
              </a:rPr>
              <a:t>Learning problems of this type is challenging, since supervised learning algorithms aren’t able enough to make effective use of the mixtures of labeled and not labeled data. Thus, specialized semi-supervised learning algorithms are required.</a:t>
            </a:r>
          </a:p>
          <a:p>
            <a:pPr algn="l" fontAlgn="base"/>
            <a:endParaRPr lang="en-US" sz="1600" dirty="0">
              <a:solidFill>
                <a:schemeClr val="bg1"/>
              </a:solidFill>
            </a:endParaRPr>
          </a:p>
          <a:p>
            <a:pPr algn="l" fontAlgn="base"/>
            <a:r>
              <a:rPr lang="en-US" sz="1600" b="0" dirty="0">
                <a:solidFill>
                  <a:schemeClr val="bg1"/>
                </a:solidFill>
                <a:effectLst/>
              </a:rPr>
              <a:t>Since the TGS dataset includes 4000 labeled images (</a:t>
            </a:r>
            <a:r>
              <a:rPr lang="en-US" sz="1600" b="0" dirty="0" err="1">
                <a:solidFill>
                  <a:schemeClr val="bg1"/>
                </a:solidFill>
                <a:effectLst/>
              </a:rPr>
              <a:t>train+validation</a:t>
            </a:r>
            <a:r>
              <a:rPr lang="en-US" sz="1600" b="0" dirty="0">
                <a:solidFill>
                  <a:schemeClr val="bg1"/>
                </a:solidFill>
                <a:effectLst/>
              </a:rPr>
              <a:t> dataset) and 18000 unlabeled (test dataset), we can conside</a:t>
            </a:r>
            <a:r>
              <a:rPr lang="en-US" sz="1600" dirty="0">
                <a:solidFill>
                  <a:schemeClr val="bg1"/>
                </a:solidFill>
              </a:rPr>
              <a:t>r to apply a semi-supervised learning approach to have more reliable scores. </a:t>
            </a:r>
          </a:p>
          <a:p>
            <a:pPr algn="l" fontAlgn="base"/>
            <a:r>
              <a:rPr lang="en-US" sz="1600" b="0" dirty="0">
                <a:solidFill>
                  <a:schemeClr val="bg1"/>
                </a:solidFill>
                <a:effectLst/>
              </a:rPr>
              <a:t>In the picture on the upper right corner, it can be observed how a </a:t>
            </a:r>
            <a:r>
              <a:rPr lang="en-US" sz="1600" b="0" dirty="0">
                <a:solidFill>
                  <a:schemeClr val="accent5">
                    <a:lumMod val="40000"/>
                    <a:lumOff val="60000"/>
                  </a:schemeClr>
                </a:solidFill>
                <a:effectLst/>
              </a:rPr>
              <a:t>3-round semi-supervised learning algorithm </a:t>
            </a:r>
            <a:r>
              <a:rPr lang="en-US" sz="1600" b="0" dirty="0">
                <a:solidFill>
                  <a:schemeClr val="bg1"/>
                </a:solidFill>
                <a:effectLst/>
              </a:rPr>
              <a:t>has been implemented for this task.</a:t>
            </a:r>
          </a:p>
          <a:p>
            <a:pPr algn="l" fontAlgn="base"/>
            <a:endParaRPr lang="en-US" sz="1600" dirty="0">
              <a:solidFill>
                <a:schemeClr val="bg1"/>
              </a:solidFill>
            </a:endParaRPr>
          </a:p>
          <a:p>
            <a:pPr algn="l" fontAlgn="base"/>
            <a:r>
              <a:rPr lang="en-US" sz="1600" b="0" dirty="0">
                <a:solidFill>
                  <a:schemeClr val="bg1"/>
                </a:solidFill>
                <a:effectLst/>
              </a:rPr>
              <a:t>Moreover, for </a:t>
            </a:r>
            <a:r>
              <a:rPr lang="en-US" sz="1600" dirty="0">
                <a:solidFill>
                  <a:schemeClr val="bg1"/>
                </a:solidFill>
              </a:rPr>
              <a:t>the next </a:t>
            </a:r>
            <a:r>
              <a:rPr lang="en-US" sz="1600" b="0" dirty="0">
                <a:solidFill>
                  <a:schemeClr val="bg1"/>
                </a:solidFill>
                <a:effectLst/>
              </a:rPr>
              <a:t>rounds it was calculated a </a:t>
            </a:r>
            <a:r>
              <a:rPr lang="en-US" sz="1600" b="0" dirty="0">
                <a:solidFill>
                  <a:schemeClr val="accent5">
                    <a:lumMod val="40000"/>
                    <a:lumOff val="60000"/>
                  </a:schemeClr>
                </a:solidFill>
                <a:effectLst/>
              </a:rPr>
              <a:t>confiden</a:t>
            </a:r>
            <a:r>
              <a:rPr lang="en-US" sz="1600" dirty="0">
                <a:solidFill>
                  <a:schemeClr val="accent5">
                    <a:lumMod val="40000"/>
                    <a:lumOff val="60000"/>
                  </a:schemeClr>
                </a:solidFill>
              </a:rPr>
              <a:t>ce score for each image </a:t>
            </a:r>
            <a:r>
              <a:rPr lang="en-US" sz="1600" dirty="0">
                <a:solidFill>
                  <a:schemeClr val="bg1"/>
                </a:solidFill>
              </a:rPr>
              <a:t>in the test dataset, </a:t>
            </a:r>
            <a:r>
              <a:rPr lang="en-US" sz="1600" dirty="0">
                <a:solidFill>
                  <a:schemeClr val="accent5">
                    <a:lumMod val="40000"/>
                    <a:lumOff val="60000"/>
                  </a:schemeClr>
                </a:solidFill>
              </a:rPr>
              <a:t>using a binary cross-entropy</a:t>
            </a:r>
            <a:r>
              <a:rPr lang="en-US" sz="1600" dirty="0">
                <a:solidFill>
                  <a:schemeClr val="bg1"/>
                </a:solidFill>
              </a:rPr>
              <a:t>.</a:t>
            </a:r>
          </a:p>
          <a:p>
            <a:pPr algn="l" fontAlgn="base"/>
            <a:r>
              <a:rPr lang="en-US" sz="1600" b="0" dirty="0">
                <a:solidFill>
                  <a:schemeClr val="bg1"/>
                </a:solidFill>
                <a:effectLst/>
              </a:rPr>
              <a:t>On the bottom right corner, it can be observed the number of images that are above this confidence score.</a:t>
            </a:r>
          </a:p>
          <a:p>
            <a:pPr algn="l" fontAlgn="base"/>
            <a:r>
              <a:rPr lang="en-US" sz="1600" b="0" dirty="0">
                <a:solidFill>
                  <a:schemeClr val="bg1"/>
                </a:solidFill>
                <a:effectLst/>
              </a:rPr>
              <a:t>Then</a:t>
            </a:r>
            <a:r>
              <a:rPr lang="en-US" sz="1600" dirty="0">
                <a:solidFill>
                  <a:schemeClr val="bg1"/>
                </a:solidFill>
              </a:rPr>
              <a:t>, different thresholds were picked, and only the images above these thresholds were used for the second and third stage.</a:t>
            </a:r>
          </a:p>
          <a:p>
            <a:pPr algn="l" fontAlgn="base"/>
            <a:endParaRPr lang="en-US" sz="1600" dirty="0">
              <a:solidFill>
                <a:schemeClr val="bg1"/>
              </a:solidFill>
            </a:endParaRPr>
          </a:p>
          <a:p>
            <a:pPr algn="l" fontAlgn="base"/>
            <a:r>
              <a:rPr lang="en-US" sz="1600" dirty="0">
                <a:solidFill>
                  <a:schemeClr val="bg1"/>
                </a:solidFill>
              </a:rPr>
              <a:t>Finally, it has been observed that the </a:t>
            </a:r>
            <a:r>
              <a:rPr lang="en-US" sz="1600" dirty="0">
                <a:solidFill>
                  <a:schemeClr val="accent5">
                    <a:lumMod val="40000"/>
                    <a:lumOff val="60000"/>
                  </a:schemeClr>
                </a:solidFill>
              </a:rPr>
              <a:t>best approach was taking all the images of the test dataset for the successive steps, without considering a threshold</a:t>
            </a:r>
            <a:r>
              <a:rPr lang="en-US" sz="1600" dirty="0">
                <a:solidFill>
                  <a:schemeClr val="bg1"/>
                </a:solidFill>
              </a:rPr>
              <a:t>.</a:t>
            </a:r>
            <a:endParaRPr lang="en-US" sz="1600" b="0" dirty="0">
              <a:solidFill>
                <a:schemeClr val="bg1"/>
              </a:solidFill>
              <a:effectLst/>
            </a:endParaRPr>
          </a:p>
          <a:p>
            <a:pPr algn="l" fontAlgn="base"/>
            <a:endParaRPr lang="en-US" sz="1600" b="0" dirty="0">
              <a:solidFill>
                <a:schemeClr val="bg1"/>
              </a:solidFill>
              <a:effectLst/>
            </a:endParaRPr>
          </a:p>
        </p:txBody>
      </p:sp>
      <p:pic>
        <p:nvPicPr>
          <p:cNvPr id="3" name="Picture 2" descr="Chart, line chart">
            <a:extLst>
              <a:ext uri="{FF2B5EF4-FFF2-40B4-BE49-F238E27FC236}">
                <a16:creationId xmlns:a16="http://schemas.microsoft.com/office/drawing/2014/main" id="{1E429A92-DF56-4C84-2559-806B280A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995" y="3762626"/>
            <a:ext cx="3503705" cy="2709523"/>
          </a:xfrm>
          <a:prstGeom prst="rect">
            <a:avLst/>
          </a:prstGeom>
        </p:spPr>
      </p:pic>
      <p:sp>
        <p:nvSpPr>
          <p:cNvPr id="2" name="TextBox 1">
            <a:extLst>
              <a:ext uri="{FF2B5EF4-FFF2-40B4-BE49-F238E27FC236}">
                <a16:creationId xmlns:a16="http://schemas.microsoft.com/office/drawing/2014/main" id="{E9C9D760-87D9-9263-2887-30F73CCD922F}"/>
              </a:ext>
            </a:extLst>
          </p:cNvPr>
          <p:cNvSpPr txBox="1"/>
          <p:nvPr/>
        </p:nvSpPr>
        <p:spPr>
          <a:xfrm>
            <a:off x="8430995" y="6528630"/>
            <a:ext cx="3864730" cy="230832"/>
          </a:xfrm>
          <a:prstGeom prst="rect">
            <a:avLst/>
          </a:prstGeom>
          <a:noFill/>
        </p:spPr>
        <p:txBody>
          <a:bodyPr wrap="square">
            <a:spAutoFit/>
          </a:bodyPr>
          <a:lstStyle/>
          <a:p>
            <a:r>
              <a:rPr lang="en-US" sz="900" dirty="0">
                <a:solidFill>
                  <a:schemeClr val="bg1"/>
                </a:solidFill>
              </a:rPr>
              <a:t>Fig 21. </a:t>
            </a:r>
            <a:r>
              <a:rPr lang="it-IT" sz="900" dirty="0">
                <a:solidFill>
                  <a:schemeClr val="bg1"/>
                </a:solidFill>
                <a:cs typeface="Arial" pitchFamily="34" charset="0"/>
              </a:rPr>
              <a:t>Curve of </a:t>
            </a:r>
            <a:r>
              <a:rPr lang="it-IT" sz="900" dirty="0" err="1">
                <a:solidFill>
                  <a:schemeClr val="bg1"/>
                </a:solidFill>
                <a:cs typeface="Arial" pitchFamily="34" charset="0"/>
              </a:rPr>
              <a:t>number</a:t>
            </a:r>
            <a:r>
              <a:rPr lang="it-IT" sz="900" dirty="0">
                <a:solidFill>
                  <a:schemeClr val="bg1"/>
                </a:solidFill>
                <a:cs typeface="Arial" pitchFamily="34" charset="0"/>
              </a:rPr>
              <a:t> of images </a:t>
            </a:r>
            <a:r>
              <a:rPr lang="it-IT" sz="900" dirty="0" err="1">
                <a:solidFill>
                  <a:schemeClr val="bg1"/>
                </a:solidFill>
                <a:cs typeface="Arial" pitchFamily="34" charset="0"/>
              </a:rPr>
              <a:t>above</a:t>
            </a:r>
            <a:r>
              <a:rPr lang="it-IT" sz="900" dirty="0">
                <a:solidFill>
                  <a:schemeClr val="bg1"/>
                </a:solidFill>
                <a:cs typeface="Arial" pitchFamily="34" charset="0"/>
              </a:rPr>
              <a:t> a </a:t>
            </a:r>
            <a:r>
              <a:rPr lang="it-IT" sz="900" dirty="0" err="1">
                <a:solidFill>
                  <a:schemeClr val="bg1"/>
                </a:solidFill>
                <a:cs typeface="Arial" pitchFamily="34" charset="0"/>
              </a:rPr>
              <a:t>certain</a:t>
            </a:r>
            <a:r>
              <a:rPr lang="it-IT" sz="900" dirty="0">
                <a:solidFill>
                  <a:schemeClr val="bg1"/>
                </a:solidFill>
                <a:cs typeface="Arial" pitchFamily="34" charset="0"/>
              </a:rPr>
              <a:t> confidence score</a:t>
            </a:r>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136036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C120138D-58E4-2F90-39A2-9141268DA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409" y="2593325"/>
            <a:ext cx="5127161" cy="3530273"/>
          </a:xfrm>
          <a:prstGeom prst="rect">
            <a:avLst/>
          </a:prstGeom>
        </p:spPr>
      </p:pic>
      <p:pic>
        <p:nvPicPr>
          <p:cNvPr id="9" name="Picture 8" descr="Chart, line chart&#10;&#10;Description automatically generated">
            <a:extLst>
              <a:ext uri="{FF2B5EF4-FFF2-40B4-BE49-F238E27FC236}">
                <a16:creationId xmlns:a16="http://schemas.microsoft.com/office/drawing/2014/main" id="{1FFB99FD-D0E0-940F-C528-A0709F0C4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411" y="2593326"/>
            <a:ext cx="5127161" cy="3530273"/>
          </a:xfrm>
          <a:prstGeom prst="rect">
            <a:avLst/>
          </a:prstGeom>
        </p:spPr>
      </p:pic>
      <p:sp>
        <p:nvSpPr>
          <p:cNvPr id="11" name="TextBox 10">
            <a:extLst>
              <a:ext uri="{FF2B5EF4-FFF2-40B4-BE49-F238E27FC236}">
                <a16:creationId xmlns:a16="http://schemas.microsoft.com/office/drawing/2014/main" id="{A026C813-12D9-8A7C-CFCA-898F1BD6F415}"/>
              </a:ext>
            </a:extLst>
          </p:cNvPr>
          <p:cNvSpPr txBox="1"/>
          <p:nvPr/>
        </p:nvSpPr>
        <p:spPr>
          <a:xfrm>
            <a:off x="1278293" y="318164"/>
            <a:ext cx="9440567" cy="1077218"/>
          </a:xfrm>
          <a:prstGeom prst="rect">
            <a:avLst/>
          </a:prstGeom>
          <a:noFill/>
        </p:spPr>
        <p:txBody>
          <a:bodyPr wrap="square">
            <a:spAutoFit/>
          </a:bodyPr>
          <a:lstStyle/>
          <a:p>
            <a:pPr algn="ctr"/>
            <a:r>
              <a:rPr lang="it-IT" altLang="ko-KR" sz="3200" dirty="0">
                <a:solidFill>
                  <a:srgbClr val="E6FD9D"/>
                </a:solidFill>
                <a:cs typeface="Arial" pitchFamily="34" charset="0"/>
              </a:rPr>
              <a:t>Loss and </a:t>
            </a:r>
            <a:r>
              <a:rPr lang="it-IT" altLang="ko-KR" sz="3200" dirty="0" err="1">
                <a:solidFill>
                  <a:srgbClr val="E6FD9D"/>
                </a:solidFill>
                <a:cs typeface="Arial" pitchFamily="34" charset="0"/>
              </a:rPr>
              <a:t>accuracy</a:t>
            </a:r>
            <a:r>
              <a:rPr lang="it-IT" altLang="ko-KR" sz="3200" dirty="0">
                <a:solidFill>
                  <a:srgbClr val="E6FD9D"/>
                </a:solidFill>
                <a:cs typeface="Arial" pitchFamily="34" charset="0"/>
              </a:rPr>
              <a:t> with semi-</a:t>
            </a:r>
            <a:r>
              <a:rPr lang="it-IT" altLang="ko-KR" sz="3200" dirty="0" err="1">
                <a:solidFill>
                  <a:srgbClr val="E6FD9D"/>
                </a:solidFill>
                <a:cs typeface="Arial" pitchFamily="34" charset="0"/>
              </a:rPr>
              <a:t>supervised</a:t>
            </a:r>
            <a:r>
              <a:rPr lang="it-IT" altLang="ko-KR" sz="3200" dirty="0">
                <a:solidFill>
                  <a:srgbClr val="E6FD9D"/>
                </a:solidFill>
                <a:cs typeface="Arial" pitchFamily="34" charset="0"/>
              </a:rPr>
              <a:t> learning and ensemble </a:t>
            </a:r>
            <a:r>
              <a:rPr lang="it-IT" altLang="ko-KR" sz="3200" dirty="0" err="1">
                <a:solidFill>
                  <a:srgbClr val="E6FD9D"/>
                </a:solidFill>
                <a:cs typeface="Arial" pitchFamily="34" charset="0"/>
              </a:rPr>
              <a:t>approach</a:t>
            </a:r>
            <a:endParaRPr lang="ko-KR" altLang="en-US" sz="3200" dirty="0">
              <a:solidFill>
                <a:srgbClr val="E6FD9D"/>
              </a:solidFill>
              <a:cs typeface="Arial" pitchFamily="34" charset="0"/>
            </a:endParaRPr>
          </a:p>
        </p:txBody>
      </p:sp>
      <p:sp>
        <p:nvSpPr>
          <p:cNvPr id="13" name="TextBox 12">
            <a:extLst>
              <a:ext uri="{FF2B5EF4-FFF2-40B4-BE49-F238E27FC236}">
                <a16:creationId xmlns:a16="http://schemas.microsoft.com/office/drawing/2014/main" id="{FC88C93A-E6AA-886C-7126-9184FC42A584}"/>
              </a:ext>
            </a:extLst>
          </p:cNvPr>
          <p:cNvSpPr txBox="1"/>
          <p:nvPr/>
        </p:nvSpPr>
        <p:spPr>
          <a:xfrm>
            <a:off x="1125370" y="1973982"/>
            <a:ext cx="3739241" cy="461665"/>
          </a:xfrm>
          <a:prstGeom prst="rect">
            <a:avLst/>
          </a:prstGeom>
          <a:noFill/>
        </p:spPr>
        <p:txBody>
          <a:bodyPr wrap="square">
            <a:spAutoFit/>
          </a:bodyPr>
          <a:lstStyle/>
          <a:p>
            <a:pPr algn="ctr"/>
            <a:r>
              <a:rPr lang="it-IT" altLang="ko-KR" sz="2400" dirty="0">
                <a:solidFill>
                  <a:schemeClr val="bg1"/>
                </a:solidFill>
                <a:cs typeface="Arial" pitchFamily="34" charset="0"/>
              </a:rPr>
              <a:t>II stage</a:t>
            </a:r>
            <a:endParaRPr lang="ko-KR" altLang="en-US" sz="2400" dirty="0">
              <a:solidFill>
                <a:schemeClr val="bg1"/>
              </a:solidFill>
              <a:cs typeface="Arial" pitchFamily="34" charset="0"/>
            </a:endParaRPr>
          </a:p>
        </p:txBody>
      </p:sp>
      <p:sp>
        <p:nvSpPr>
          <p:cNvPr id="15" name="TextBox 14">
            <a:extLst>
              <a:ext uri="{FF2B5EF4-FFF2-40B4-BE49-F238E27FC236}">
                <a16:creationId xmlns:a16="http://schemas.microsoft.com/office/drawing/2014/main" id="{B2B83DD6-2F0E-8A4A-C2ED-EE3EA55457F3}"/>
              </a:ext>
            </a:extLst>
          </p:cNvPr>
          <p:cNvSpPr txBox="1"/>
          <p:nvPr/>
        </p:nvSpPr>
        <p:spPr>
          <a:xfrm>
            <a:off x="7463121" y="1851004"/>
            <a:ext cx="3255740" cy="461665"/>
          </a:xfrm>
          <a:prstGeom prst="rect">
            <a:avLst/>
          </a:prstGeom>
          <a:noFill/>
        </p:spPr>
        <p:txBody>
          <a:bodyPr wrap="square">
            <a:spAutoFit/>
          </a:bodyPr>
          <a:lstStyle/>
          <a:p>
            <a:pPr algn="ctr"/>
            <a:r>
              <a:rPr lang="it-IT" altLang="ko-KR" sz="2400" dirty="0">
                <a:solidFill>
                  <a:schemeClr val="bg1"/>
                </a:solidFill>
                <a:cs typeface="Arial" pitchFamily="34" charset="0"/>
              </a:rPr>
              <a:t>III stage</a:t>
            </a:r>
            <a:endParaRPr lang="ko-KR" altLang="en-US" sz="2400" dirty="0">
              <a:solidFill>
                <a:schemeClr val="bg1"/>
              </a:solidFill>
              <a:cs typeface="Arial" pitchFamily="34" charset="0"/>
            </a:endParaRPr>
          </a:p>
        </p:txBody>
      </p:sp>
      <p:sp>
        <p:nvSpPr>
          <p:cNvPr id="2" name="TextBox 1">
            <a:extLst>
              <a:ext uri="{FF2B5EF4-FFF2-40B4-BE49-F238E27FC236}">
                <a16:creationId xmlns:a16="http://schemas.microsoft.com/office/drawing/2014/main" id="{C73CEE5C-7154-6297-4B8A-F3D17903B6DF}"/>
              </a:ext>
            </a:extLst>
          </p:cNvPr>
          <p:cNvSpPr txBox="1"/>
          <p:nvPr/>
        </p:nvSpPr>
        <p:spPr>
          <a:xfrm>
            <a:off x="431409" y="6123598"/>
            <a:ext cx="5127161" cy="369332"/>
          </a:xfrm>
          <a:prstGeom prst="rect">
            <a:avLst/>
          </a:prstGeom>
          <a:noFill/>
        </p:spPr>
        <p:txBody>
          <a:bodyPr wrap="square">
            <a:spAutoFit/>
          </a:bodyPr>
          <a:lstStyle/>
          <a:p>
            <a:r>
              <a:rPr lang="en-US" sz="900" dirty="0">
                <a:solidFill>
                  <a:schemeClr val="bg1"/>
                </a:solidFill>
              </a:rPr>
              <a:t>Fig 22. </a:t>
            </a:r>
            <a:r>
              <a:rPr lang="it-IT" sz="900" dirty="0">
                <a:solidFill>
                  <a:schemeClr val="bg1"/>
                </a:solidFill>
                <a:cs typeface="Arial" pitchFamily="34" charset="0"/>
              </a:rPr>
              <a:t>S</a:t>
            </a:r>
            <a:r>
              <a:rPr lang="it-IT" altLang="ko-KR" sz="900" dirty="0">
                <a:solidFill>
                  <a:schemeClr val="bg1"/>
                </a:solidFill>
                <a:cs typeface="Arial" pitchFamily="34" charset="0"/>
              </a:rPr>
              <a:t>cores on </a:t>
            </a:r>
            <a:r>
              <a:rPr lang="it-IT" altLang="ko-KR" sz="900" dirty="0" err="1">
                <a:solidFill>
                  <a:schemeClr val="bg1"/>
                </a:solidFill>
                <a:cs typeface="Arial" pitchFamily="34" charset="0"/>
              </a:rPr>
              <a:t>train</a:t>
            </a:r>
            <a:r>
              <a:rPr lang="it-IT" altLang="ko-KR" sz="900" dirty="0">
                <a:solidFill>
                  <a:schemeClr val="bg1"/>
                </a:solidFill>
                <a:cs typeface="Arial" pitchFamily="34" charset="0"/>
              </a:rPr>
              <a:t> and </a:t>
            </a:r>
            <a:r>
              <a:rPr lang="it-IT" altLang="ko-KR" sz="900" dirty="0" err="1">
                <a:solidFill>
                  <a:schemeClr val="bg1"/>
                </a:solidFill>
                <a:cs typeface="Arial" pitchFamily="34" charset="0"/>
              </a:rPr>
              <a:t>validation</a:t>
            </a:r>
            <a:r>
              <a:rPr lang="it-IT" altLang="ko-KR" sz="900" dirty="0">
                <a:solidFill>
                  <a:schemeClr val="bg1"/>
                </a:solidFill>
                <a:cs typeface="Arial" pitchFamily="34" charset="0"/>
              </a:rPr>
              <a:t> dataset of an ensemble Unet+Resnet34 models after the second stage of a semi-</a:t>
            </a:r>
            <a:r>
              <a:rPr lang="it-IT" altLang="ko-KR" sz="900" dirty="0" err="1">
                <a:solidFill>
                  <a:schemeClr val="bg1"/>
                </a:solidFill>
                <a:cs typeface="Arial" pitchFamily="34" charset="0"/>
              </a:rPr>
              <a:t>supervised</a:t>
            </a:r>
            <a:r>
              <a:rPr lang="it-IT" altLang="ko-KR" sz="900" dirty="0">
                <a:solidFill>
                  <a:schemeClr val="bg1"/>
                </a:solidFill>
                <a:cs typeface="Arial" pitchFamily="34" charset="0"/>
              </a:rPr>
              <a:t> learning </a:t>
            </a:r>
            <a:r>
              <a:rPr lang="it-IT" altLang="ko-KR" sz="900" dirty="0" err="1">
                <a:solidFill>
                  <a:schemeClr val="bg1"/>
                </a:solidFill>
                <a:cs typeface="Arial" pitchFamily="34" charset="0"/>
              </a:rPr>
              <a:t>approach</a:t>
            </a:r>
            <a:r>
              <a:rPr lang="it-IT" altLang="ko-KR" sz="900" dirty="0">
                <a:solidFill>
                  <a:schemeClr val="bg1"/>
                </a:solidFill>
                <a:cs typeface="Arial" pitchFamily="34" charset="0"/>
              </a:rPr>
              <a:t>. </a:t>
            </a:r>
            <a:endParaRPr lang="en-US" sz="900" i="1" dirty="0">
              <a:solidFill>
                <a:schemeClr val="bg1"/>
              </a:solidFill>
              <a:latin typeface="Inter-Regular" panose="020B0604020202020204" charset="0"/>
              <a:ea typeface="Inter-Regular" panose="020B0604020202020204" charset="0"/>
            </a:endParaRPr>
          </a:p>
        </p:txBody>
      </p:sp>
      <p:sp>
        <p:nvSpPr>
          <p:cNvPr id="4" name="TextBox 3">
            <a:extLst>
              <a:ext uri="{FF2B5EF4-FFF2-40B4-BE49-F238E27FC236}">
                <a16:creationId xmlns:a16="http://schemas.microsoft.com/office/drawing/2014/main" id="{1C51041D-52DB-CAF3-BF38-14F5F2E37FFC}"/>
              </a:ext>
            </a:extLst>
          </p:cNvPr>
          <p:cNvSpPr txBox="1"/>
          <p:nvPr/>
        </p:nvSpPr>
        <p:spPr>
          <a:xfrm>
            <a:off x="6462095" y="6219590"/>
            <a:ext cx="5127161" cy="369332"/>
          </a:xfrm>
          <a:prstGeom prst="rect">
            <a:avLst/>
          </a:prstGeom>
          <a:noFill/>
        </p:spPr>
        <p:txBody>
          <a:bodyPr wrap="square">
            <a:spAutoFit/>
          </a:bodyPr>
          <a:lstStyle/>
          <a:p>
            <a:r>
              <a:rPr lang="en-US" sz="900" dirty="0">
                <a:solidFill>
                  <a:schemeClr val="bg1"/>
                </a:solidFill>
              </a:rPr>
              <a:t>Fig 23. </a:t>
            </a:r>
            <a:r>
              <a:rPr lang="it-IT" sz="900" dirty="0">
                <a:solidFill>
                  <a:schemeClr val="bg1"/>
                </a:solidFill>
                <a:cs typeface="Arial" pitchFamily="34" charset="0"/>
              </a:rPr>
              <a:t>S</a:t>
            </a:r>
            <a:r>
              <a:rPr lang="it-IT" altLang="ko-KR" sz="900" dirty="0">
                <a:solidFill>
                  <a:schemeClr val="bg1"/>
                </a:solidFill>
                <a:cs typeface="Arial" pitchFamily="34" charset="0"/>
              </a:rPr>
              <a:t>cores on </a:t>
            </a:r>
            <a:r>
              <a:rPr lang="it-IT" altLang="ko-KR" sz="900" dirty="0" err="1">
                <a:solidFill>
                  <a:schemeClr val="bg1"/>
                </a:solidFill>
                <a:cs typeface="Arial" pitchFamily="34" charset="0"/>
              </a:rPr>
              <a:t>train</a:t>
            </a:r>
            <a:r>
              <a:rPr lang="it-IT" altLang="ko-KR" sz="900" dirty="0">
                <a:solidFill>
                  <a:schemeClr val="bg1"/>
                </a:solidFill>
                <a:cs typeface="Arial" pitchFamily="34" charset="0"/>
              </a:rPr>
              <a:t> and </a:t>
            </a:r>
            <a:r>
              <a:rPr lang="it-IT" altLang="ko-KR" sz="900" dirty="0" err="1">
                <a:solidFill>
                  <a:schemeClr val="bg1"/>
                </a:solidFill>
                <a:cs typeface="Arial" pitchFamily="34" charset="0"/>
              </a:rPr>
              <a:t>validation</a:t>
            </a:r>
            <a:r>
              <a:rPr lang="it-IT" altLang="ko-KR" sz="900" dirty="0">
                <a:solidFill>
                  <a:schemeClr val="bg1"/>
                </a:solidFill>
                <a:cs typeface="Arial" pitchFamily="34" charset="0"/>
              </a:rPr>
              <a:t> dataset of an ensemble Unet+Resnet34 models after the </a:t>
            </a:r>
            <a:r>
              <a:rPr lang="it-IT" altLang="ko-KR" sz="900" dirty="0" err="1">
                <a:solidFill>
                  <a:schemeClr val="bg1"/>
                </a:solidFill>
                <a:cs typeface="Arial" pitchFamily="34" charset="0"/>
              </a:rPr>
              <a:t>third</a:t>
            </a:r>
            <a:r>
              <a:rPr lang="it-IT" altLang="ko-KR" sz="900" dirty="0">
                <a:solidFill>
                  <a:schemeClr val="bg1"/>
                </a:solidFill>
                <a:cs typeface="Arial" pitchFamily="34" charset="0"/>
              </a:rPr>
              <a:t> stage of a semi-</a:t>
            </a:r>
            <a:r>
              <a:rPr lang="it-IT" altLang="ko-KR" sz="900" dirty="0" err="1">
                <a:solidFill>
                  <a:schemeClr val="bg1"/>
                </a:solidFill>
                <a:cs typeface="Arial" pitchFamily="34" charset="0"/>
              </a:rPr>
              <a:t>supervised</a:t>
            </a:r>
            <a:r>
              <a:rPr lang="it-IT" altLang="ko-KR" sz="900" dirty="0">
                <a:solidFill>
                  <a:schemeClr val="bg1"/>
                </a:solidFill>
                <a:cs typeface="Arial" pitchFamily="34" charset="0"/>
              </a:rPr>
              <a:t> learning </a:t>
            </a:r>
            <a:r>
              <a:rPr lang="it-IT" altLang="ko-KR" sz="900" dirty="0" err="1">
                <a:solidFill>
                  <a:schemeClr val="bg1"/>
                </a:solidFill>
                <a:cs typeface="Arial" pitchFamily="34" charset="0"/>
              </a:rPr>
              <a:t>approach</a:t>
            </a:r>
            <a:r>
              <a:rPr lang="it-IT" altLang="ko-KR" sz="900" dirty="0">
                <a:solidFill>
                  <a:schemeClr val="bg1"/>
                </a:solidFill>
                <a:cs typeface="Arial" pitchFamily="34" charset="0"/>
              </a:rPr>
              <a:t>. </a:t>
            </a:r>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36643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17831-676C-A544-5D60-8BC0CDA39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352" y="1119580"/>
            <a:ext cx="7801293" cy="4712115"/>
          </a:xfrm>
          <a:prstGeom prst="rect">
            <a:avLst/>
          </a:prstGeom>
        </p:spPr>
      </p:pic>
      <p:sp>
        <p:nvSpPr>
          <p:cNvPr id="5" name="TextBox 4">
            <a:extLst>
              <a:ext uri="{FF2B5EF4-FFF2-40B4-BE49-F238E27FC236}">
                <a16:creationId xmlns:a16="http://schemas.microsoft.com/office/drawing/2014/main" id="{D8E9DB6F-AE19-298C-1EFD-078887AC732A}"/>
              </a:ext>
            </a:extLst>
          </p:cNvPr>
          <p:cNvSpPr txBox="1"/>
          <p:nvPr/>
        </p:nvSpPr>
        <p:spPr>
          <a:xfrm>
            <a:off x="3048827" y="240226"/>
            <a:ext cx="6096000" cy="584775"/>
          </a:xfrm>
          <a:prstGeom prst="rect">
            <a:avLst/>
          </a:prstGeom>
          <a:noFill/>
        </p:spPr>
        <p:txBody>
          <a:bodyPr wrap="square">
            <a:spAutoFit/>
          </a:bodyPr>
          <a:lstStyle/>
          <a:p>
            <a:pPr algn="ctr"/>
            <a:r>
              <a:rPr lang="it-IT" altLang="ko-KR" sz="3200" dirty="0">
                <a:solidFill>
                  <a:srgbClr val="E6FD9D"/>
                </a:solidFill>
                <a:cs typeface="Arial" pitchFamily="34" charset="0"/>
              </a:rPr>
              <a:t>Training Pipeline</a:t>
            </a:r>
            <a:endParaRPr lang="ko-KR" altLang="en-US" sz="3200" dirty="0">
              <a:solidFill>
                <a:srgbClr val="E6FD9D"/>
              </a:solidFill>
              <a:cs typeface="Arial" pitchFamily="34" charset="0"/>
            </a:endParaRPr>
          </a:p>
        </p:txBody>
      </p:sp>
      <p:sp>
        <p:nvSpPr>
          <p:cNvPr id="7" name="TextBox 6">
            <a:extLst>
              <a:ext uri="{FF2B5EF4-FFF2-40B4-BE49-F238E27FC236}">
                <a16:creationId xmlns:a16="http://schemas.microsoft.com/office/drawing/2014/main" id="{FD76F7DD-EC8C-D491-0044-D9850583AB98}"/>
              </a:ext>
            </a:extLst>
          </p:cNvPr>
          <p:cNvSpPr txBox="1"/>
          <p:nvPr/>
        </p:nvSpPr>
        <p:spPr>
          <a:xfrm>
            <a:off x="2195351" y="5967653"/>
            <a:ext cx="7801293" cy="400110"/>
          </a:xfrm>
          <a:prstGeom prst="rect">
            <a:avLst/>
          </a:prstGeom>
          <a:noFill/>
        </p:spPr>
        <p:txBody>
          <a:bodyPr wrap="square">
            <a:spAutoFit/>
          </a:bodyPr>
          <a:lstStyle/>
          <a:p>
            <a:r>
              <a:rPr lang="en-US" sz="1000" dirty="0">
                <a:solidFill>
                  <a:schemeClr val="bg1"/>
                </a:solidFill>
              </a:rPr>
              <a:t>Fig 24. Algorithm of the Semi-Supervised learning steps. </a:t>
            </a:r>
            <a:r>
              <a:rPr lang="en-US" sz="1000" dirty="0" err="1">
                <a:solidFill>
                  <a:schemeClr val="bg1"/>
                </a:solidFill>
              </a:rPr>
              <a:t>Yauhen</a:t>
            </a:r>
            <a:r>
              <a:rPr lang="en-US" sz="1000" dirty="0">
                <a:solidFill>
                  <a:schemeClr val="bg1"/>
                </a:solidFill>
              </a:rPr>
              <a:t> </a:t>
            </a:r>
            <a:r>
              <a:rPr lang="en-US" sz="1000" dirty="0" err="1">
                <a:solidFill>
                  <a:schemeClr val="bg1"/>
                </a:solidFill>
              </a:rPr>
              <a:t>Babakhin</a:t>
            </a:r>
            <a:r>
              <a:rPr lang="en-US" sz="1000" dirty="0">
                <a:solidFill>
                  <a:schemeClr val="bg1"/>
                </a:solidFill>
              </a:rPr>
              <a:t>, </a:t>
            </a:r>
            <a:r>
              <a:rPr lang="en-US" sz="1000" dirty="0" err="1">
                <a:solidFill>
                  <a:schemeClr val="bg1"/>
                </a:solidFill>
              </a:rPr>
              <a:t>Artsiom</a:t>
            </a:r>
            <a:r>
              <a:rPr lang="en-US" sz="1000" dirty="0">
                <a:solidFill>
                  <a:schemeClr val="bg1"/>
                </a:solidFill>
              </a:rPr>
              <a:t> </a:t>
            </a:r>
            <a:r>
              <a:rPr lang="en-US" sz="1000" dirty="0" err="1">
                <a:solidFill>
                  <a:schemeClr val="bg1"/>
                </a:solidFill>
              </a:rPr>
              <a:t>Sanakoyeu</a:t>
            </a:r>
            <a:r>
              <a:rPr lang="en-US" sz="1000" dirty="0">
                <a:solidFill>
                  <a:schemeClr val="bg1"/>
                </a:solidFill>
              </a:rPr>
              <a:t>, and </a:t>
            </a:r>
            <a:r>
              <a:rPr lang="en-US" sz="1000" dirty="0" err="1">
                <a:solidFill>
                  <a:schemeClr val="bg1"/>
                </a:solidFill>
              </a:rPr>
              <a:t>Hirotoshi</a:t>
            </a:r>
            <a:r>
              <a:rPr lang="en-US" sz="1000" dirty="0">
                <a:solidFill>
                  <a:schemeClr val="bg1"/>
                </a:solidFill>
              </a:rPr>
              <a:t> Kitamura. </a:t>
            </a:r>
            <a:r>
              <a:rPr lang="en-US" sz="1000" i="1" dirty="0">
                <a:solidFill>
                  <a:schemeClr val="bg1"/>
                </a:solidFill>
              </a:rPr>
              <a:t>Semi-Supervised Segmentation of Salt Bodies in Seismic Images using an Ensemble of Convolutional Neural Networks.</a:t>
            </a:r>
            <a:r>
              <a:rPr lang="en-US" sz="1000" dirty="0">
                <a:solidFill>
                  <a:schemeClr val="bg1"/>
                </a:solidFill>
              </a:rPr>
              <a:t> Aug 2019.</a:t>
            </a:r>
          </a:p>
        </p:txBody>
      </p:sp>
    </p:spTree>
    <p:extLst>
      <p:ext uri="{BB962C8B-B14F-4D97-AF65-F5344CB8AC3E}">
        <p14:creationId xmlns:p14="http://schemas.microsoft.com/office/powerpoint/2010/main" val="2318639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0" y="283265"/>
            <a:ext cx="12192000" cy="584775"/>
          </a:xfrm>
          <a:prstGeom prst="rect">
            <a:avLst/>
          </a:prstGeom>
          <a:noFill/>
        </p:spPr>
        <p:txBody>
          <a:bodyPr wrap="square" rtlCol="0" anchor="ctr">
            <a:spAutoFit/>
          </a:bodyPr>
          <a:lstStyle/>
          <a:p>
            <a:pPr algn="ctr"/>
            <a:r>
              <a:rPr lang="it-IT" altLang="ko-KR" sz="3200" dirty="0">
                <a:solidFill>
                  <a:srgbClr val="E6FD9D"/>
                </a:solidFill>
                <a:cs typeface="Arial" pitchFamily="34" charset="0"/>
              </a:rPr>
              <a:t>I</a:t>
            </a:r>
            <a:r>
              <a:rPr lang="en-US" altLang="ko-KR" sz="3200" dirty="0" err="1">
                <a:solidFill>
                  <a:srgbClr val="E6FD9D"/>
                </a:solidFill>
                <a:cs typeface="Arial" pitchFamily="34" charset="0"/>
              </a:rPr>
              <a:t>ntroduction</a:t>
            </a:r>
            <a:endParaRPr lang="ko-KR" altLang="en-US" sz="3200" dirty="0">
              <a:solidFill>
                <a:srgbClr val="E6FD9D"/>
              </a:solidFill>
              <a:cs typeface="Arial" pitchFamily="34" charset="0"/>
            </a:endParaRPr>
          </a:p>
        </p:txBody>
      </p:sp>
      <p:sp>
        <p:nvSpPr>
          <p:cNvPr id="18" name="TextBox 17">
            <a:extLst>
              <a:ext uri="{FF2B5EF4-FFF2-40B4-BE49-F238E27FC236}">
                <a16:creationId xmlns:a16="http://schemas.microsoft.com/office/drawing/2014/main" id="{068D5DE6-E9A2-0B9A-00DE-867EC570865C}"/>
              </a:ext>
            </a:extLst>
          </p:cNvPr>
          <p:cNvSpPr txBox="1"/>
          <p:nvPr/>
        </p:nvSpPr>
        <p:spPr>
          <a:xfrm>
            <a:off x="1239088" y="1028631"/>
            <a:ext cx="10002416" cy="5635517"/>
          </a:xfrm>
          <a:prstGeom prst="rect">
            <a:avLst/>
          </a:prstGeom>
          <a:noFill/>
        </p:spPr>
        <p:txBody>
          <a:bodyPr wrap="square">
            <a:spAutoFit/>
          </a:bodyPr>
          <a:lstStyle/>
          <a:p>
            <a:pPr>
              <a:lnSpc>
                <a:spcPct val="150000"/>
              </a:lnSpc>
            </a:pPr>
            <a:r>
              <a:rPr lang="en-US" sz="1600" dirty="0">
                <a:solidFill>
                  <a:schemeClr val="bg1"/>
                </a:solidFill>
                <a:ea typeface="Inter-Regular" panose="020B0604020202020204" charset="0"/>
              </a:rPr>
              <a:t>One of the major challenges of seismic imaging is the </a:t>
            </a:r>
            <a:r>
              <a:rPr lang="en-US" sz="1600" dirty="0">
                <a:solidFill>
                  <a:schemeClr val="accent5">
                    <a:lumMod val="40000"/>
                    <a:lumOff val="60000"/>
                  </a:schemeClr>
                </a:solidFill>
                <a:ea typeface="Inter-Regular" panose="020B0604020202020204" charset="0"/>
              </a:rPr>
              <a:t>localization and delineation of subsurface salt bodies</a:t>
            </a:r>
            <a:r>
              <a:rPr lang="en-US" sz="1600" dirty="0">
                <a:solidFill>
                  <a:schemeClr val="bg1"/>
                </a:solidFill>
                <a:ea typeface="Inter-Regular" panose="020B0604020202020204" charset="0"/>
              </a:rPr>
              <a:t>. The precise location of salt deposits helps to identify reservoirs of hydrocarbons, such as crude oil or natural gas. </a:t>
            </a:r>
          </a:p>
          <a:p>
            <a:pPr>
              <a:lnSpc>
                <a:spcPct val="150000"/>
              </a:lnSpc>
            </a:pPr>
            <a:r>
              <a:rPr lang="en-US" sz="1600" b="0" i="0" dirty="0">
                <a:solidFill>
                  <a:schemeClr val="bg1"/>
                </a:solidFill>
                <a:effectLst/>
              </a:rPr>
              <a:t>Imaging salt has been a huge topic in the seismic industry, and The Society of Exploration Geophysicist (SEG) alone has over 10,000 publications with the keyword </a:t>
            </a:r>
            <a:r>
              <a:rPr lang="en-US" sz="1600" b="0" i="1" dirty="0">
                <a:solidFill>
                  <a:schemeClr val="accent1">
                    <a:lumMod val="40000"/>
                    <a:lumOff val="60000"/>
                  </a:schemeClr>
                </a:solidFill>
                <a:effectLst/>
              </a:rPr>
              <a:t>salt</a:t>
            </a:r>
            <a:r>
              <a:rPr lang="en-US" sz="1600" b="0" i="0" dirty="0">
                <a:solidFill>
                  <a:schemeClr val="bg1"/>
                </a:solidFill>
                <a:effectLst/>
              </a:rPr>
              <a:t>. Salt bodies are crucial for the hydrocarbon industry, since </a:t>
            </a:r>
            <a:r>
              <a:rPr lang="en-US" sz="1600" b="0" i="0" dirty="0">
                <a:solidFill>
                  <a:schemeClr val="accent1">
                    <a:lumMod val="40000"/>
                    <a:lumOff val="60000"/>
                  </a:schemeClr>
                </a:solidFill>
                <a:effectLst/>
              </a:rPr>
              <a:t>the </a:t>
            </a:r>
            <a:r>
              <a:rPr lang="en-US" sz="1600" dirty="0">
                <a:solidFill>
                  <a:schemeClr val="accent1">
                    <a:lumMod val="40000"/>
                    <a:lumOff val="60000"/>
                  </a:schemeClr>
                </a:solidFill>
                <a:ea typeface="Inter-Regular" panose="020B0604020202020204" charset="0"/>
              </a:rPr>
              <a:t>precise location of salt deposits helps to identify reservoirs </a:t>
            </a:r>
            <a:r>
              <a:rPr lang="en-US" sz="1600" dirty="0">
                <a:solidFill>
                  <a:schemeClr val="bg1"/>
                </a:solidFill>
                <a:ea typeface="Inter-Regular" panose="020B0604020202020204" charset="0"/>
              </a:rPr>
              <a:t>of hydrocarbons, such as crude oil or natural gas. </a:t>
            </a:r>
          </a:p>
          <a:p>
            <a:pPr>
              <a:lnSpc>
                <a:spcPct val="150000"/>
              </a:lnSpc>
            </a:pPr>
            <a:endParaRPr lang="en-US" sz="1600" dirty="0">
              <a:solidFill>
                <a:schemeClr val="bg1"/>
              </a:solidFill>
              <a:ea typeface="Inter-Regular" panose="020B0604020202020204" charset="0"/>
            </a:endParaRPr>
          </a:p>
          <a:p>
            <a:pPr>
              <a:lnSpc>
                <a:spcPct val="150000"/>
              </a:lnSpc>
            </a:pPr>
            <a:r>
              <a:rPr lang="en-US" sz="1600" dirty="0">
                <a:solidFill>
                  <a:schemeClr val="bg1"/>
                </a:solidFill>
                <a:ea typeface="Inter-Regular" panose="020B0604020202020204" charset="0"/>
              </a:rPr>
              <a:t>However, </a:t>
            </a:r>
            <a:r>
              <a:rPr lang="en-US" sz="1600" dirty="0">
                <a:solidFill>
                  <a:schemeClr val="accent1">
                    <a:lumMod val="40000"/>
                    <a:lumOff val="60000"/>
                  </a:schemeClr>
                </a:solidFill>
              </a:rPr>
              <a:t>this task is notoriously difficult </a:t>
            </a:r>
            <a:r>
              <a:rPr lang="en-US" sz="1600" dirty="0">
                <a:solidFill>
                  <a:schemeClr val="bg1"/>
                </a:solidFill>
              </a:rPr>
              <a:t>due to the complex shapes of steeply dipping flanks, adjacent overburden strata, and the usually strong acoustic impedance and velocity contrasts at the sediment-evaporite interface.</a:t>
            </a:r>
            <a:endParaRPr lang="en-US" sz="1600" dirty="0">
              <a:solidFill>
                <a:schemeClr val="bg1"/>
              </a:solidFill>
              <a:ea typeface="Inter-Regular" panose="020B0604020202020204" charset="0"/>
            </a:endParaRPr>
          </a:p>
          <a:p>
            <a:pPr>
              <a:lnSpc>
                <a:spcPct val="150000"/>
              </a:lnSpc>
            </a:pPr>
            <a:endParaRPr lang="en-US" sz="1600" dirty="0">
              <a:solidFill>
                <a:schemeClr val="bg1"/>
              </a:solidFill>
              <a:ea typeface="Inter-Regular" panose="020B0604020202020204" charset="0"/>
            </a:endParaRPr>
          </a:p>
          <a:p>
            <a:pPr>
              <a:lnSpc>
                <a:spcPct val="150000"/>
              </a:lnSpc>
            </a:pPr>
            <a:r>
              <a:rPr lang="en-US" sz="1600" dirty="0">
                <a:solidFill>
                  <a:schemeClr val="bg1"/>
                </a:solidFill>
                <a:ea typeface="Inter-Regular" panose="020B0604020202020204" charset="0"/>
              </a:rPr>
              <a:t>For this purpose, </a:t>
            </a:r>
            <a:r>
              <a:rPr lang="en-US" sz="1600" dirty="0">
                <a:solidFill>
                  <a:schemeClr val="accent5">
                    <a:lumMod val="40000"/>
                    <a:lumOff val="60000"/>
                  </a:schemeClr>
                </a:solidFill>
                <a:ea typeface="Inter-Regular" panose="020B0604020202020204" charset="0"/>
              </a:rPr>
              <a:t>TGS</a:t>
            </a:r>
            <a:r>
              <a:rPr lang="en-US" sz="1600" dirty="0">
                <a:solidFill>
                  <a:schemeClr val="bg1"/>
                </a:solidFill>
                <a:ea typeface="Inter-Regular" panose="020B0604020202020204" charset="0"/>
              </a:rPr>
              <a:t>, a </a:t>
            </a:r>
            <a:r>
              <a:rPr lang="en-US" sz="1600" dirty="0">
                <a:solidFill>
                  <a:schemeClr val="bg1"/>
                </a:solidFill>
                <a:effectLst/>
                <a:ea typeface="Inter-Regular" panose="020B0604020202020204" charset="0"/>
              </a:rPr>
              <a:t>leading energy data company which built over time a </a:t>
            </a:r>
            <a:r>
              <a:rPr lang="en-US" sz="1600" dirty="0">
                <a:solidFill>
                  <a:schemeClr val="bg1"/>
                </a:solidFill>
                <a:ea typeface="Inter-Regular" panose="020B0604020202020204" charset="0"/>
              </a:rPr>
              <a:t>big </a:t>
            </a:r>
            <a:r>
              <a:rPr lang="en-US" sz="1600" dirty="0">
                <a:solidFill>
                  <a:schemeClr val="bg1"/>
                </a:solidFill>
                <a:effectLst/>
                <a:ea typeface="Inter-Regular" panose="020B0604020202020204" charset="0"/>
              </a:rPr>
              <a:t>seismic data library, set a </a:t>
            </a:r>
            <a:r>
              <a:rPr lang="en-US" sz="1600" dirty="0">
                <a:solidFill>
                  <a:schemeClr val="accent1">
                    <a:lumMod val="40000"/>
                    <a:lumOff val="60000"/>
                  </a:schemeClr>
                </a:solidFill>
                <a:effectLst/>
                <a:ea typeface="Inter-Regular" panose="020B0604020202020204" charset="0"/>
              </a:rPr>
              <a:t>competition based on the localization of salt bodies</a:t>
            </a:r>
            <a:r>
              <a:rPr lang="en-US" sz="1600" dirty="0">
                <a:solidFill>
                  <a:schemeClr val="bg1"/>
                </a:solidFill>
                <a:effectLst/>
                <a:ea typeface="Inter-Regular" panose="020B0604020202020204" charset="0"/>
              </a:rPr>
              <a:t>.</a:t>
            </a:r>
          </a:p>
          <a:p>
            <a:pPr>
              <a:lnSpc>
                <a:spcPct val="150000"/>
              </a:lnSpc>
            </a:pPr>
            <a:endParaRPr lang="en-US"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3148822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 name="Group 180">
            <a:extLst>
              <a:ext uri="{FF2B5EF4-FFF2-40B4-BE49-F238E27FC236}">
                <a16:creationId xmlns:a16="http://schemas.microsoft.com/office/drawing/2014/main" id="{AACFEC4F-2838-D6CA-6306-51136677ECEC}"/>
              </a:ext>
            </a:extLst>
          </p:cNvPr>
          <p:cNvGrpSpPr/>
          <p:nvPr/>
        </p:nvGrpSpPr>
        <p:grpSpPr>
          <a:xfrm>
            <a:off x="1049490" y="942118"/>
            <a:ext cx="10093019" cy="5602499"/>
            <a:chOff x="750393" y="587554"/>
            <a:chExt cx="10093019" cy="5685347"/>
          </a:xfrm>
        </p:grpSpPr>
        <p:cxnSp>
          <p:nvCxnSpPr>
            <p:cNvPr id="171" name="Straight Arrow Connector 38">
              <a:extLst>
                <a:ext uri="{FF2B5EF4-FFF2-40B4-BE49-F238E27FC236}">
                  <a16:creationId xmlns:a16="http://schemas.microsoft.com/office/drawing/2014/main" id="{8672F134-FFDE-9F17-C3DE-D741B4DC9437}"/>
                </a:ext>
              </a:extLst>
            </p:cNvPr>
            <p:cNvCxnSpPr>
              <a:cxnSpLocks/>
            </p:cNvCxnSpPr>
            <p:nvPr/>
          </p:nvCxnSpPr>
          <p:spPr>
            <a:xfrm>
              <a:off x="6781379" y="5489702"/>
              <a:ext cx="0" cy="140377"/>
            </a:xfrm>
            <a:prstGeom prst="straightConnector1">
              <a:avLst/>
            </a:prstGeom>
            <a:ln w="25400">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72" name="Straight Arrow Connector 38">
              <a:extLst>
                <a:ext uri="{FF2B5EF4-FFF2-40B4-BE49-F238E27FC236}">
                  <a16:creationId xmlns:a16="http://schemas.microsoft.com/office/drawing/2014/main" id="{F3CC2B34-BBF3-EB1E-6413-EC09C41AA96C}"/>
                </a:ext>
              </a:extLst>
            </p:cNvPr>
            <p:cNvCxnSpPr>
              <a:cxnSpLocks/>
              <a:stCxn id="121" idx="1"/>
              <a:endCxn id="175" idx="3"/>
            </p:cNvCxnSpPr>
            <p:nvPr/>
          </p:nvCxnSpPr>
          <p:spPr>
            <a:xfrm flipH="1">
              <a:off x="5100316" y="5892013"/>
              <a:ext cx="759001" cy="0"/>
            </a:xfrm>
            <a:prstGeom prst="straightConnector1">
              <a:avLst/>
            </a:prstGeom>
            <a:ln w="25400">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6" name="Straight Arrow Connector 38">
              <a:extLst>
                <a:ext uri="{FF2B5EF4-FFF2-40B4-BE49-F238E27FC236}">
                  <a16:creationId xmlns:a16="http://schemas.microsoft.com/office/drawing/2014/main" id="{C0B73298-9DE8-6D47-D76C-6D56ACBC464E}"/>
                </a:ext>
              </a:extLst>
            </p:cNvPr>
            <p:cNvCxnSpPr>
              <a:cxnSpLocks/>
            </p:cNvCxnSpPr>
            <p:nvPr/>
          </p:nvCxnSpPr>
          <p:spPr>
            <a:xfrm flipH="1">
              <a:off x="3652913" y="4959347"/>
              <a:ext cx="6267709" cy="7575"/>
            </a:xfrm>
            <a:prstGeom prst="straightConnector1">
              <a:avLst/>
            </a:prstGeom>
            <a:ln w="25400">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3" name="Straight Arrow Connector 38">
              <a:extLst>
                <a:ext uri="{FF2B5EF4-FFF2-40B4-BE49-F238E27FC236}">
                  <a16:creationId xmlns:a16="http://schemas.microsoft.com/office/drawing/2014/main" id="{D7A14E1F-E465-3B8F-B6FD-D424AD77DD8B}"/>
                </a:ext>
              </a:extLst>
            </p:cNvPr>
            <p:cNvCxnSpPr>
              <a:cxnSpLocks/>
            </p:cNvCxnSpPr>
            <p:nvPr/>
          </p:nvCxnSpPr>
          <p:spPr>
            <a:xfrm flipV="1">
              <a:off x="1858672" y="2813855"/>
              <a:ext cx="0" cy="1442699"/>
            </a:xfrm>
            <a:prstGeom prst="straightConnector1">
              <a:avLst/>
            </a:prstGeom>
            <a:ln w="25400">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4" name="Straight Arrow Connector 38">
              <a:extLst>
                <a:ext uri="{FF2B5EF4-FFF2-40B4-BE49-F238E27FC236}">
                  <a16:creationId xmlns:a16="http://schemas.microsoft.com/office/drawing/2014/main" id="{127707A1-BC41-8F54-86EF-9481AD3F94FC}"/>
                </a:ext>
              </a:extLst>
            </p:cNvPr>
            <p:cNvCxnSpPr>
              <a:cxnSpLocks/>
            </p:cNvCxnSpPr>
            <p:nvPr/>
          </p:nvCxnSpPr>
          <p:spPr>
            <a:xfrm flipH="1">
              <a:off x="1858672" y="4256554"/>
              <a:ext cx="3536378" cy="0"/>
            </a:xfrm>
            <a:prstGeom prst="straightConnector1">
              <a:avLst/>
            </a:prstGeom>
            <a:ln w="25400">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38">
              <a:extLst>
                <a:ext uri="{FF2B5EF4-FFF2-40B4-BE49-F238E27FC236}">
                  <a16:creationId xmlns:a16="http://schemas.microsoft.com/office/drawing/2014/main" id="{76708FAB-291F-01A3-BE2A-BBC4BE8C79EA}"/>
                </a:ext>
              </a:extLst>
            </p:cNvPr>
            <p:cNvCxnSpPr>
              <a:cxnSpLocks/>
            </p:cNvCxnSpPr>
            <p:nvPr/>
          </p:nvCxnSpPr>
          <p:spPr>
            <a:xfrm flipV="1">
              <a:off x="5380995" y="2967157"/>
              <a:ext cx="0" cy="1289397"/>
            </a:xfrm>
            <a:prstGeom prst="straightConnector1">
              <a:avLst/>
            </a:prstGeom>
            <a:ln w="25400">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Straight Arrow Connector 38">
              <a:extLst>
                <a:ext uri="{FF2B5EF4-FFF2-40B4-BE49-F238E27FC236}">
                  <a16:creationId xmlns:a16="http://schemas.microsoft.com/office/drawing/2014/main" id="{48BDD252-C3D2-D456-E253-9D244EA38063}"/>
                </a:ext>
              </a:extLst>
            </p:cNvPr>
            <p:cNvCxnSpPr>
              <a:cxnSpLocks/>
            </p:cNvCxnSpPr>
            <p:nvPr/>
          </p:nvCxnSpPr>
          <p:spPr>
            <a:xfrm flipV="1">
              <a:off x="9920622" y="2996060"/>
              <a:ext cx="0" cy="1955499"/>
            </a:xfrm>
            <a:prstGeom prst="straightConnector1">
              <a:avLst/>
            </a:prstGeom>
            <a:ln w="25400">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38">
              <a:extLst>
                <a:ext uri="{FF2B5EF4-FFF2-40B4-BE49-F238E27FC236}">
                  <a16:creationId xmlns:a16="http://schemas.microsoft.com/office/drawing/2014/main" id="{D095E93E-9761-2989-3FAD-CBFD8558240E}"/>
                </a:ext>
              </a:extLst>
            </p:cNvPr>
            <p:cNvCxnSpPr>
              <a:cxnSpLocks/>
            </p:cNvCxnSpPr>
            <p:nvPr/>
          </p:nvCxnSpPr>
          <p:spPr>
            <a:xfrm flipV="1">
              <a:off x="1509353" y="3003560"/>
              <a:ext cx="17047" cy="1425402"/>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Oval 19">
              <a:extLst>
                <a:ext uri="{FF2B5EF4-FFF2-40B4-BE49-F238E27FC236}">
                  <a16:creationId xmlns:a16="http://schemas.microsoft.com/office/drawing/2014/main" id="{3ECD9CD5-CFDF-FC9E-900C-14EB774AB025}"/>
                </a:ext>
              </a:extLst>
            </p:cNvPr>
            <p:cNvSpPr/>
            <p:nvPr/>
          </p:nvSpPr>
          <p:spPr>
            <a:xfrm>
              <a:off x="3431030" y="4041335"/>
              <a:ext cx="443767" cy="451165"/>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ko-KR" sz="2700" dirty="0">
                  <a:solidFill>
                    <a:schemeClr val="tx1"/>
                  </a:solidFill>
                </a:rPr>
                <a:t>+</a:t>
              </a:r>
              <a:endParaRPr lang="ko-KR" altLang="en-US" sz="2700" dirty="0">
                <a:solidFill>
                  <a:schemeClr val="tx1"/>
                </a:solidFill>
              </a:endParaRPr>
            </a:p>
          </p:txBody>
        </p:sp>
        <p:sp>
          <p:nvSpPr>
            <p:cNvPr id="54" name="Rectangle 53">
              <a:extLst>
                <a:ext uri="{FF2B5EF4-FFF2-40B4-BE49-F238E27FC236}">
                  <a16:creationId xmlns:a16="http://schemas.microsoft.com/office/drawing/2014/main" id="{5840AF9E-51AF-62ED-0CFD-E04D0A3A8D74}"/>
                </a:ext>
              </a:extLst>
            </p:cNvPr>
            <p:cNvSpPr/>
            <p:nvPr/>
          </p:nvSpPr>
          <p:spPr>
            <a:xfrm>
              <a:off x="4337116" y="3312902"/>
              <a:ext cx="2128491" cy="66964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t>4 </a:t>
              </a:r>
              <a:r>
                <a:rPr lang="it-IT" dirty="0" err="1"/>
                <a:t>Unets</a:t>
              </a:r>
              <a:r>
                <a:rPr lang="it-IT" dirty="0"/>
                <a:t> model</a:t>
              </a:r>
              <a:endParaRPr lang="en-US" dirty="0"/>
            </a:p>
          </p:txBody>
        </p:sp>
        <p:sp>
          <p:nvSpPr>
            <p:cNvPr id="55" name="Rectangle 54">
              <a:extLst>
                <a:ext uri="{FF2B5EF4-FFF2-40B4-BE49-F238E27FC236}">
                  <a16:creationId xmlns:a16="http://schemas.microsoft.com/office/drawing/2014/main" id="{11F7A196-60D1-C89C-3805-BD7B12A338F9}"/>
                </a:ext>
              </a:extLst>
            </p:cNvPr>
            <p:cNvSpPr/>
            <p:nvPr/>
          </p:nvSpPr>
          <p:spPr>
            <a:xfrm>
              <a:off x="954126" y="3460356"/>
              <a:ext cx="1833439" cy="601858"/>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t>8 Unets-50</a:t>
              </a:r>
              <a:endParaRPr lang="en-US" dirty="0"/>
            </a:p>
          </p:txBody>
        </p:sp>
        <p:sp>
          <p:nvSpPr>
            <p:cNvPr id="56" name="Rectangle 55">
              <a:extLst>
                <a:ext uri="{FF2B5EF4-FFF2-40B4-BE49-F238E27FC236}">
                  <a16:creationId xmlns:a16="http://schemas.microsoft.com/office/drawing/2014/main" id="{E137A35A-A9F4-D2EB-1894-88E4531E6937}"/>
                </a:ext>
              </a:extLst>
            </p:cNvPr>
            <p:cNvSpPr/>
            <p:nvPr/>
          </p:nvSpPr>
          <p:spPr>
            <a:xfrm>
              <a:off x="9086304" y="3328908"/>
              <a:ext cx="1757108" cy="58782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solidFill>
                    <a:schemeClr val="bg1"/>
                  </a:solidFill>
                </a:rPr>
                <a:t>2 </a:t>
              </a:r>
              <a:r>
                <a:rPr lang="it-IT" dirty="0" err="1">
                  <a:solidFill>
                    <a:schemeClr val="bg1"/>
                  </a:solidFill>
                </a:rPr>
                <a:t>Unets</a:t>
              </a:r>
              <a:r>
                <a:rPr lang="it-IT" dirty="0">
                  <a:solidFill>
                    <a:schemeClr val="bg1"/>
                  </a:solidFill>
                </a:rPr>
                <a:t> model</a:t>
              </a:r>
              <a:endParaRPr lang="en-US" dirty="0">
                <a:solidFill>
                  <a:schemeClr val="bg1"/>
                </a:solidFill>
              </a:endParaRPr>
            </a:p>
          </p:txBody>
        </p:sp>
        <p:sp>
          <p:nvSpPr>
            <p:cNvPr id="57" name="Rectangle 56">
              <a:extLst>
                <a:ext uri="{FF2B5EF4-FFF2-40B4-BE49-F238E27FC236}">
                  <a16:creationId xmlns:a16="http://schemas.microsoft.com/office/drawing/2014/main" id="{434293A8-7A3D-FA75-79A8-BB7CB82BE8A8}"/>
                </a:ext>
              </a:extLst>
            </p:cNvPr>
            <p:cNvSpPr/>
            <p:nvPr/>
          </p:nvSpPr>
          <p:spPr>
            <a:xfrm>
              <a:off x="821329" y="2314169"/>
              <a:ext cx="2102145" cy="50829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t>15 </a:t>
              </a:r>
              <a:r>
                <a:rPr lang="it-IT" dirty="0" err="1"/>
                <a:t>Unets</a:t>
              </a:r>
              <a:r>
                <a:rPr lang="it-IT" dirty="0"/>
                <a:t> </a:t>
              </a:r>
              <a:endParaRPr lang="en-US" dirty="0"/>
            </a:p>
          </p:txBody>
        </p:sp>
        <p:sp>
          <p:nvSpPr>
            <p:cNvPr id="64" name="Rectangle 63">
              <a:extLst>
                <a:ext uri="{FF2B5EF4-FFF2-40B4-BE49-F238E27FC236}">
                  <a16:creationId xmlns:a16="http://schemas.microsoft.com/office/drawing/2014/main" id="{A455E098-24AC-A673-9EF7-6ACD7A6A8FF7}"/>
                </a:ext>
              </a:extLst>
            </p:cNvPr>
            <p:cNvSpPr/>
            <p:nvPr/>
          </p:nvSpPr>
          <p:spPr>
            <a:xfrm>
              <a:off x="826352" y="1349992"/>
              <a:ext cx="2102145" cy="508292"/>
            </a:xfrm>
            <a:prstGeom prst="rect">
              <a:avLst/>
            </a:prstGeom>
            <a:solidFill>
              <a:srgbClr val="FF0000"/>
            </a:solid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Train Dataset </a:t>
              </a:r>
              <a:endParaRPr lang="en-US" dirty="0"/>
            </a:p>
          </p:txBody>
        </p:sp>
        <p:sp>
          <p:nvSpPr>
            <p:cNvPr id="65" name="Rectangle 64">
              <a:extLst>
                <a:ext uri="{FF2B5EF4-FFF2-40B4-BE49-F238E27FC236}">
                  <a16:creationId xmlns:a16="http://schemas.microsoft.com/office/drawing/2014/main" id="{637281E6-D237-1330-6D66-9ADA9F0AA4C1}"/>
                </a:ext>
              </a:extLst>
            </p:cNvPr>
            <p:cNvSpPr/>
            <p:nvPr/>
          </p:nvSpPr>
          <p:spPr>
            <a:xfrm>
              <a:off x="3097728" y="4545651"/>
              <a:ext cx="1110373" cy="267858"/>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rPr>
                <a:t>Ensemble</a:t>
              </a:r>
              <a:endParaRPr lang="en-US" sz="1200" dirty="0">
                <a:solidFill>
                  <a:schemeClr val="tx1"/>
                </a:solidFill>
              </a:endParaRPr>
            </a:p>
          </p:txBody>
        </p:sp>
        <p:cxnSp>
          <p:nvCxnSpPr>
            <p:cNvPr id="68" name="Straight Arrow Connector 40">
              <a:extLst>
                <a:ext uri="{FF2B5EF4-FFF2-40B4-BE49-F238E27FC236}">
                  <a16:creationId xmlns:a16="http://schemas.microsoft.com/office/drawing/2014/main" id="{69E3E574-4489-6E50-1351-6C3D2E24A398}"/>
                </a:ext>
              </a:extLst>
            </p:cNvPr>
            <p:cNvCxnSpPr>
              <a:cxnSpLocks/>
              <a:stCxn id="64" idx="2"/>
            </p:cNvCxnSpPr>
            <p:nvPr/>
          </p:nvCxnSpPr>
          <p:spPr>
            <a:xfrm flipH="1">
              <a:off x="1874569" y="1858284"/>
              <a:ext cx="2856" cy="460036"/>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40">
              <a:extLst>
                <a:ext uri="{FF2B5EF4-FFF2-40B4-BE49-F238E27FC236}">
                  <a16:creationId xmlns:a16="http://schemas.microsoft.com/office/drawing/2014/main" id="{BC921C96-011A-271C-9F21-AD4AD705D647}"/>
                </a:ext>
              </a:extLst>
            </p:cNvPr>
            <p:cNvCxnSpPr>
              <a:cxnSpLocks/>
            </p:cNvCxnSpPr>
            <p:nvPr/>
          </p:nvCxnSpPr>
          <p:spPr>
            <a:xfrm flipV="1">
              <a:off x="7208158" y="3092315"/>
              <a:ext cx="0" cy="220587"/>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Straight Arrow Connector 40">
              <a:extLst>
                <a:ext uri="{FF2B5EF4-FFF2-40B4-BE49-F238E27FC236}">
                  <a16:creationId xmlns:a16="http://schemas.microsoft.com/office/drawing/2014/main" id="{F83F002E-379C-7160-D67F-CA1DEFAF7EC1}"/>
                </a:ext>
              </a:extLst>
            </p:cNvPr>
            <p:cNvCxnSpPr>
              <a:cxnSpLocks/>
            </p:cNvCxnSpPr>
            <p:nvPr/>
          </p:nvCxnSpPr>
          <p:spPr>
            <a:xfrm flipV="1">
              <a:off x="2909872" y="1951873"/>
              <a:ext cx="752227" cy="611052"/>
            </a:xfrm>
            <a:prstGeom prst="bentConnector3">
              <a:avLst>
                <a:gd name="adj1" fmla="val 50000"/>
              </a:avLst>
            </a:prstGeom>
            <a:ln>
              <a:solidFill>
                <a:srgbClr val="FFFF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88" name="Rectangle 87">
              <a:extLst>
                <a:ext uri="{FF2B5EF4-FFF2-40B4-BE49-F238E27FC236}">
                  <a16:creationId xmlns:a16="http://schemas.microsoft.com/office/drawing/2014/main" id="{4462E2A5-8C87-243C-BCD2-ACBB4DD56F3E}"/>
                </a:ext>
              </a:extLst>
            </p:cNvPr>
            <p:cNvSpPr/>
            <p:nvPr/>
          </p:nvSpPr>
          <p:spPr>
            <a:xfrm>
              <a:off x="3689381" y="1752497"/>
              <a:ext cx="1632338" cy="508292"/>
            </a:xfrm>
            <a:prstGeom prst="rect">
              <a:avLst/>
            </a:prstGeom>
            <a:solidFill>
              <a:srgbClr val="FF0000"/>
            </a:solid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Predicted</a:t>
              </a:r>
              <a:r>
                <a:rPr lang="it-IT" dirty="0"/>
                <a:t> pseudo-labels </a:t>
              </a:r>
              <a:endParaRPr lang="en-US" dirty="0"/>
            </a:p>
          </p:txBody>
        </p:sp>
        <p:sp>
          <p:nvSpPr>
            <p:cNvPr id="90" name="Rectangle 89">
              <a:extLst>
                <a:ext uri="{FF2B5EF4-FFF2-40B4-BE49-F238E27FC236}">
                  <a16:creationId xmlns:a16="http://schemas.microsoft.com/office/drawing/2014/main" id="{F164307F-CDAB-3CEA-A636-00B691966D2B}"/>
                </a:ext>
              </a:extLst>
            </p:cNvPr>
            <p:cNvSpPr/>
            <p:nvPr/>
          </p:nvSpPr>
          <p:spPr>
            <a:xfrm>
              <a:off x="750393" y="587554"/>
              <a:ext cx="2347335" cy="50829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 STAGE</a:t>
              </a:r>
              <a:endParaRPr lang="en-US" dirty="0"/>
            </a:p>
          </p:txBody>
        </p:sp>
        <p:cxnSp>
          <p:nvCxnSpPr>
            <p:cNvPr id="92" name="Straight Arrow Connector 40">
              <a:extLst>
                <a:ext uri="{FF2B5EF4-FFF2-40B4-BE49-F238E27FC236}">
                  <a16:creationId xmlns:a16="http://schemas.microsoft.com/office/drawing/2014/main" id="{3E79E947-B1AC-74CD-ADCA-E007A930E499}"/>
                </a:ext>
              </a:extLst>
            </p:cNvPr>
            <p:cNvCxnSpPr>
              <a:cxnSpLocks/>
            </p:cNvCxnSpPr>
            <p:nvPr/>
          </p:nvCxnSpPr>
          <p:spPr>
            <a:xfrm>
              <a:off x="5395050" y="2402848"/>
              <a:ext cx="0" cy="231780"/>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Rectangle 96">
              <a:extLst>
                <a:ext uri="{FF2B5EF4-FFF2-40B4-BE49-F238E27FC236}">
                  <a16:creationId xmlns:a16="http://schemas.microsoft.com/office/drawing/2014/main" id="{5864EDEA-154E-C40D-0F56-5D00CD8FBA7C}"/>
                </a:ext>
              </a:extLst>
            </p:cNvPr>
            <p:cNvSpPr/>
            <p:nvPr/>
          </p:nvSpPr>
          <p:spPr>
            <a:xfrm>
              <a:off x="4828896" y="2658576"/>
              <a:ext cx="1104198" cy="276999"/>
            </a:xfrm>
            <a:prstGeom prst="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bg1"/>
                  </a:solidFill>
                </a:rPr>
                <a:t>Concatenate</a:t>
              </a:r>
              <a:endParaRPr lang="en-US" sz="1200" dirty="0">
                <a:solidFill>
                  <a:schemeClr val="bg1"/>
                </a:solidFill>
              </a:endParaRPr>
            </a:p>
          </p:txBody>
        </p:sp>
        <p:cxnSp>
          <p:nvCxnSpPr>
            <p:cNvPr id="101" name="Straight Connector 100">
              <a:extLst>
                <a:ext uri="{FF2B5EF4-FFF2-40B4-BE49-F238E27FC236}">
                  <a16:creationId xmlns:a16="http://schemas.microsoft.com/office/drawing/2014/main" id="{F17B2B21-6804-50C7-517F-121C83FF5883}"/>
                </a:ext>
              </a:extLst>
            </p:cNvPr>
            <p:cNvCxnSpPr>
              <a:cxnSpLocks/>
              <a:stCxn id="88" idx="2"/>
            </p:cNvCxnSpPr>
            <p:nvPr/>
          </p:nvCxnSpPr>
          <p:spPr>
            <a:xfrm>
              <a:off x="4505550" y="2260789"/>
              <a:ext cx="0" cy="145174"/>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DEA4001-0564-526C-6255-BEE44805E817}"/>
                </a:ext>
              </a:extLst>
            </p:cNvPr>
            <p:cNvCxnSpPr>
              <a:cxnSpLocks/>
            </p:cNvCxnSpPr>
            <p:nvPr/>
          </p:nvCxnSpPr>
          <p:spPr>
            <a:xfrm>
              <a:off x="4505550" y="2399090"/>
              <a:ext cx="1702244"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7260D8C-E34D-A3E3-082B-0C37E44D3FF8}"/>
                </a:ext>
              </a:extLst>
            </p:cNvPr>
            <p:cNvCxnSpPr>
              <a:cxnSpLocks/>
            </p:cNvCxnSpPr>
            <p:nvPr/>
          </p:nvCxnSpPr>
          <p:spPr>
            <a:xfrm>
              <a:off x="6207794" y="1604138"/>
              <a:ext cx="0" cy="77996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DB1D6FCA-FAE2-802B-4B45-6F183E66BB44}"/>
                </a:ext>
              </a:extLst>
            </p:cNvPr>
            <p:cNvSpPr/>
            <p:nvPr/>
          </p:nvSpPr>
          <p:spPr>
            <a:xfrm>
              <a:off x="8201608" y="1772421"/>
              <a:ext cx="1632338" cy="508292"/>
            </a:xfrm>
            <a:prstGeom prst="rect">
              <a:avLst/>
            </a:prstGeom>
            <a:solidFill>
              <a:srgbClr val="FF0000"/>
            </a:solid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Predicted</a:t>
              </a:r>
              <a:r>
                <a:rPr lang="it-IT" dirty="0"/>
                <a:t> pseudo-labels </a:t>
              </a:r>
              <a:endParaRPr lang="en-US" dirty="0"/>
            </a:p>
          </p:txBody>
        </p:sp>
        <p:sp>
          <p:nvSpPr>
            <p:cNvPr id="121" name="Rectangle 120">
              <a:extLst>
                <a:ext uri="{FF2B5EF4-FFF2-40B4-BE49-F238E27FC236}">
                  <a16:creationId xmlns:a16="http://schemas.microsoft.com/office/drawing/2014/main" id="{BAA3A8F1-432D-B082-2F8D-6878033582A4}"/>
                </a:ext>
              </a:extLst>
            </p:cNvPr>
            <p:cNvSpPr/>
            <p:nvPr/>
          </p:nvSpPr>
          <p:spPr>
            <a:xfrm>
              <a:off x="5859317" y="5637867"/>
              <a:ext cx="1868409" cy="5082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Final</a:t>
              </a:r>
              <a:r>
                <a:rPr lang="it-IT" dirty="0"/>
                <a:t> </a:t>
              </a:r>
              <a:r>
                <a:rPr lang="it-IT" dirty="0" err="1"/>
                <a:t>predictions</a:t>
              </a:r>
              <a:r>
                <a:rPr lang="it-IT" dirty="0"/>
                <a:t> </a:t>
              </a:r>
              <a:endParaRPr lang="en-US" dirty="0"/>
            </a:p>
          </p:txBody>
        </p:sp>
        <p:cxnSp>
          <p:nvCxnSpPr>
            <p:cNvPr id="122" name="Straight Arrow Connector 40">
              <a:extLst>
                <a:ext uri="{FF2B5EF4-FFF2-40B4-BE49-F238E27FC236}">
                  <a16:creationId xmlns:a16="http://schemas.microsoft.com/office/drawing/2014/main" id="{3E7CFD14-948D-A278-A0E2-3D718E4AEDC6}"/>
                </a:ext>
              </a:extLst>
            </p:cNvPr>
            <p:cNvCxnSpPr>
              <a:cxnSpLocks/>
            </p:cNvCxnSpPr>
            <p:nvPr/>
          </p:nvCxnSpPr>
          <p:spPr>
            <a:xfrm>
              <a:off x="9920622" y="2425887"/>
              <a:ext cx="0" cy="231780"/>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3" name="Rectangle 122">
              <a:extLst>
                <a:ext uri="{FF2B5EF4-FFF2-40B4-BE49-F238E27FC236}">
                  <a16:creationId xmlns:a16="http://schemas.microsoft.com/office/drawing/2014/main" id="{96D82B8F-AD2C-3247-0575-43656DBB8466}"/>
                </a:ext>
              </a:extLst>
            </p:cNvPr>
            <p:cNvSpPr/>
            <p:nvPr/>
          </p:nvSpPr>
          <p:spPr>
            <a:xfrm>
              <a:off x="9412759" y="2694158"/>
              <a:ext cx="1104198" cy="276999"/>
            </a:xfrm>
            <a:prstGeom prst="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bg1"/>
                  </a:solidFill>
                </a:rPr>
                <a:t>Concatenate</a:t>
              </a:r>
              <a:endParaRPr lang="en-US" sz="1200" dirty="0">
                <a:solidFill>
                  <a:schemeClr val="bg1"/>
                </a:solidFill>
              </a:endParaRPr>
            </a:p>
          </p:txBody>
        </p:sp>
        <p:cxnSp>
          <p:nvCxnSpPr>
            <p:cNvPr id="124" name="Straight Connector 123">
              <a:extLst>
                <a:ext uri="{FF2B5EF4-FFF2-40B4-BE49-F238E27FC236}">
                  <a16:creationId xmlns:a16="http://schemas.microsoft.com/office/drawing/2014/main" id="{01DF34EE-B561-3F92-5E8B-07B10659EB44}"/>
                </a:ext>
              </a:extLst>
            </p:cNvPr>
            <p:cNvCxnSpPr>
              <a:cxnSpLocks/>
              <a:stCxn id="120" idx="2"/>
            </p:cNvCxnSpPr>
            <p:nvPr/>
          </p:nvCxnSpPr>
          <p:spPr>
            <a:xfrm>
              <a:off x="9017777" y="2280713"/>
              <a:ext cx="0" cy="145174"/>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02018C2-21EE-C2F0-11DC-C5F98C1C13AB}"/>
                </a:ext>
              </a:extLst>
            </p:cNvPr>
            <p:cNvCxnSpPr>
              <a:cxnSpLocks/>
            </p:cNvCxnSpPr>
            <p:nvPr/>
          </p:nvCxnSpPr>
          <p:spPr>
            <a:xfrm>
              <a:off x="9017777" y="2425887"/>
              <a:ext cx="1702244"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514ACAA-6C37-E4DD-059F-BC3AB572BC51}"/>
                </a:ext>
              </a:extLst>
            </p:cNvPr>
            <p:cNvCxnSpPr>
              <a:cxnSpLocks/>
            </p:cNvCxnSpPr>
            <p:nvPr/>
          </p:nvCxnSpPr>
          <p:spPr>
            <a:xfrm>
              <a:off x="10720021" y="1429967"/>
              <a:ext cx="0" cy="1013702"/>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7" name="Straight Arrow Connector 40">
              <a:extLst>
                <a:ext uri="{FF2B5EF4-FFF2-40B4-BE49-F238E27FC236}">
                  <a16:creationId xmlns:a16="http://schemas.microsoft.com/office/drawing/2014/main" id="{9FE42CDC-E2AE-8A77-5AD0-F223092BCA09}"/>
                </a:ext>
              </a:extLst>
            </p:cNvPr>
            <p:cNvCxnSpPr>
              <a:cxnSpLocks/>
            </p:cNvCxnSpPr>
            <p:nvPr/>
          </p:nvCxnSpPr>
          <p:spPr>
            <a:xfrm flipV="1">
              <a:off x="6471525" y="1999770"/>
              <a:ext cx="1730083" cy="1647952"/>
            </a:xfrm>
            <a:prstGeom prst="bentConnector3">
              <a:avLst>
                <a:gd name="adj1" fmla="val 50000"/>
              </a:avLst>
            </a:prstGeom>
            <a:ln>
              <a:solidFill>
                <a:srgbClr val="FFFF00"/>
              </a:solidFill>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38" name="Straight Connector 137">
              <a:extLst>
                <a:ext uri="{FF2B5EF4-FFF2-40B4-BE49-F238E27FC236}">
                  <a16:creationId xmlns:a16="http://schemas.microsoft.com/office/drawing/2014/main" id="{535E1A15-DABC-4D6C-435C-7A5FD1872293}"/>
                </a:ext>
              </a:extLst>
            </p:cNvPr>
            <p:cNvCxnSpPr>
              <a:cxnSpLocks/>
            </p:cNvCxnSpPr>
            <p:nvPr/>
          </p:nvCxnSpPr>
          <p:spPr>
            <a:xfrm>
              <a:off x="2931605" y="1604138"/>
              <a:ext cx="3276189"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91F86EB-EAE5-D5F8-C6C6-6B5D0589E269}"/>
                </a:ext>
              </a:extLst>
            </p:cNvPr>
            <p:cNvCxnSpPr>
              <a:cxnSpLocks/>
            </p:cNvCxnSpPr>
            <p:nvPr/>
          </p:nvCxnSpPr>
          <p:spPr>
            <a:xfrm>
              <a:off x="2923474" y="1429967"/>
              <a:ext cx="7810112"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6" name="Straight Arrow Connector 40">
              <a:extLst>
                <a:ext uri="{FF2B5EF4-FFF2-40B4-BE49-F238E27FC236}">
                  <a16:creationId xmlns:a16="http://schemas.microsoft.com/office/drawing/2014/main" id="{6592A48C-E90D-5963-7E3D-8D2B32A72A24}"/>
                </a:ext>
              </a:extLst>
            </p:cNvPr>
            <p:cNvCxnSpPr>
              <a:cxnSpLocks/>
            </p:cNvCxnSpPr>
            <p:nvPr/>
          </p:nvCxnSpPr>
          <p:spPr>
            <a:xfrm flipV="1">
              <a:off x="3383084" y="2223082"/>
              <a:ext cx="0" cy="220587"/>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8" name="Oval 19">
              <a:extLst>
                <a:ext uri="{FF2B5EF4-FFF2-40B4-BE49-F238E27FC236}">
                  <a16:creationId xmlns:a16="http://schemas.microsoft.com/office/drawing/2014/main" id="{51B5E5FD-A120-32B2-F468-5E5D9A6BA9E9}"/>
                </a:ext>
              </a:extLst>
            </p:cNvPr>
            <p:cNvSpPr/>
            <p:nvPr/>
          </p:nvSpPr>
          <p:spPr>
            <a:xfrm>
              <a:off x="6571639" y="4725977"/>
              <a:ext cx="443767" cy="451165"/>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ko-KR" sz="2700" dirty="0">
                  <a:solidFill>
                    <a:schemeClr val="tx1"/>
                  </a:solidFill>
                </a:rPr>
                <a:t>+</a:t>
              </a:r>
              <a:endParaRPr lang="ko-KR" altLang="en-US" sz="2700" dirty="0">
                <a:solidFill>
                  <a:schemeClr val="tx1"/>
                </a:solidFill>
              </a:endParaRPr>
            </a:p>
          </p:txBody>
        </p:sp>
        <p:sp>
          <p:nvSpPr>
            <p:cNvPr id="149" name="Rectangle 148">
              <a:extLst>
                <a:ext uri="{FF2B5EF4-FFF2-40B4-BE49-F238E27FC236}">
                  <a16:creationId xmlns:a16="http://schemas.microsoft.com/office/drawing/2014/main" id="{DB3871C8-3701-0C74-11D0-B3163EC344B4}"/>
                </a:ext>
              </a:extLst>
            </p:cNvPr>
            <p:cNvSpPr/>
            <p:nvPr/>
          </p:nvSpPr>
          <p:spPr>
            <a:xfrm>
              <a:off x="6226193" y="5221844"/>
              <a:ext cx="1110373" cy="267858"/>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rPr>
                <a:t>Ensemble</a:t>
              </a:r>
              <a:endParaRPr lang="en-US" sz="1200" dirty="0">
                <a:solidFill>
                  <a:schemeClr val="tx1"/>
                </a:solidFill>
              </a:endParaRPr>
            </a:p>
          </p:txBody>
        </p:sp>
        <p:sp>
          <p:nvSpPr>
            <p:cNvPr id="151" name="Rectangle 150">
              <a:extLst>
                <a:ext uri="{FF2B5EF4-FFF2-40B4-BE49-F238E27FC236}">
                  <a16:creationId xmlns:a16="http://schemas.microsoft.com/office/drawing/2014/main" id="{3E7DCEC9-5784-9175-6A02-B6D926479D8A}"/>
                </a:ext>
              </a:extLst>
            </p:cNvPr>
            <p:cNvSpPr/>
            <p:nvPr/>
          </p:nvSpPr>
          <p:spPr>
            <a:xfrm>
              <a:off x="4224304" y="600953"/>
              <a:ext cx="2347335" cy="504856"/>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II STAGE</a:t>
              </a:r>
              <a:endParaRPr lang="en-US" dirty="0"/>
            </a:p>
          </p:txBody>
        </p:sp>
        <p:sp>
          <p:nvSpPr>
            <p:cNvPr id="152" name="Rectangle 151">
              <a:extLst>
                <a:ext uri="{FF2B5EF4-FFF2-40B4-BE49-F238E27FC236}">
                  <a16:creationId xmlns:a16="http://schemas.microsoft.com/office/drawing/2014/main" id="{77583087-4A46-3233-4514-0B9B70E93920}"/>
                </a:ext>
              </a:extLst>
            </p:cNvPr>
            <p:cNvSpPr/>
            <p:nvPr/>
          </p:nvSpPr>
          <p:spPr>
            <a:xfrm>
              <a:off x="8372686" y="614418"/>
              <a:ext cx="2347335" cy="508292"/>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III STAGE</a:t>
              </a:r>
              <a:endParaRPr lang="en-US" dirty="0"/>
            </a:p>
          </p:txBody>
        </p:sp>
        <p:cxnSp>
          <p:nvCxnSpPr>
            <p:cNvPr id="168" name="Straight Arrow Connector 38">
              <a:extLst>
                <a:ext uri="{FF2B5EF4-FFF2-40B4-BE49-F238E27FC236}">
                  <a16:creationId xmlns:a16="http://schemas.microsoft.com/office/drawing/2014/main" id="{A668088E-B0F0-12AE-DDE5-A1B2B4028C9C}"/>
                </a:ext>
              </a:extLst>
            </p:cNvPr>
            <p:cNvCxnSpPr>
              <a:cxnSpLocks/>
            </p:cNvCxnSpPr>
            <p:nvPr/>
          </p:nvCxnSpPr>
          <p:spPr>
            <a:xfrm>
              <a:off x="3652913" y="4811182"/>
              <a:ext cx="0" cy="140377"/>
            </a:xfrm>
            <a:prstGeom prst="straightConnector1">
              <a:avLst/>
            </a:prstGeom>
            <a:ln w="25400">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850BE7DE-79E5-DBED-8EF3-E6D6A839DA0A}"/>
                </a:ext>
              </a:extLst>
            </p:cNvPr>
            <p:cNvSpPr/>
            <p:nvPr/>
          </p:nvSpPr>
          <p:spPr>
            <a:xfrm>
              <a:off x="2655079" y="5511124"/>
              <a:ext cx="2445237" cy="761777"/>
            </a:xfrm>
            <a:prstGeom prst="rect">
              <a:avLst/>
            </a:prstGeom>
          </p:spPr>
          <p:style>
            <a:lnRef idx="1">
              <a:schemeClr val="accent2"/>
            </a:lnRef>
            <a:fillRef idx="1001">
              <a:schemeClr val="lt2"/>
            </a:fillRef>
            <a:effectRef idx="1">
              <a:schemeClr val="accent2"/>
            </a:effectRef>
            <a:fontRef idx="minor">
              <a:schemeClr val="dk1"/>
            </a:fontRef>
          </p:style>
          <p:txBody>
            <a:bodyPr rtlCol="0" anchor="ctr"/>
            <a:lstStyle/>
            <a:p>
              <a:pPr algn="ctr"/>
              <a:r>
                <a:rPr lang="it-IT" sz="2400" b="1" dirty="0" err="1"/>
                <a:t>Final</a:t>
              </a:r>
              <a:r>
                <a:rPr lang="it-IT" sz="2400" b="1" dirty="0"/>
                <a:t> Score</a:t>
              </a:r>
              <a:endParaRPr lang="en-US" sz="2400" b="1" dirty="0"/>
            </a:p>
          </p:txBody>
        </p:sp>
      </p:grpSp>
      <p:sp>
        <p:nvSpPr>
          <p:cNvPr id="183" name="TextBox 182">
            <a:extLst>
              <a:ext uri="{FF2B5EF4-FFF2-40B4-BE49-F238E27FC236}">
                <a16:creationId xmlns:a16="http://schemas.microsoft.com/office/drawing/2014/main" id="{E6E7A95D-1449-1D87-0DBE-696EDBCFB7E9}"/>
              </a:ext>
            </a:extLst>
          </p:cNvPr>
          <p:cNvSpPr txBox="1"/>
          <p:nvPr/>
        </p:nvSpPr>
        <p:spPr>
          <a:xfrm>
            <a:off x="3047223" y="182653"/>
            <a:ext cx="6097554" cy="584775"/>
          </a:xfrm>
          <a:prstGeom prst="rect">
            <a:avLst/>
          </a:prstGeom>
          <a:noFill/>
        </p:spPr>
        <p:txBody>
          <a:bodyPr wrap="square">
            <a:spAutoFit/>
          </a:bodyPr>
          <a:lstStyle/>
          <a:p>
            <a:pPr algn="ctr"/>
            <a:r>
              <a:rPr lang="it-IT" altLang="ko-KR" sz="3200" dirty="0">
                <a:solidFill>
                  <a:srgbClr val="E6FD9D"/>
                </a:solidFill>
                <a:cs typeface="Arial" pitchFamily="34" charset="0"/>
              </a:rPr>
              <a:t>Training Pipeline</a:t>
            </a:r>
            <a:endParaRPr lang="ko-KR" altLang="en-US" sz="3200" dirty="0">
              <a:solidFill>
                <a:srgbClr val="E6FD9D"/>
              </a:solidFill>
              <a:cs typeface="Arial" pitchFamily="34" charset="0"/>
            </a:endParaRPr>
          </a:p>
        </p:txBody>
      </p:sp>
      <p:sp>
        <p:nvSpPr>
          <p:cNvPr id="2" name="Rectangle 1">
            <a:extLst>
              <a:ext uri="{FF2B5EF4-FFF2-40B4-BE49-F238E27FC236}">
                <a16:creationId xmlns:a16="http://schemas.microsoft.com/office/drawing/2014/main" id="{3D25C1BB-6382-EBC7-5E21-23AD452D503F}"/>
              </a:ext>
            </a:extLst>
          </p:cNvPr>
          <p:cNvSpPr/>
          <p:nvPr/>
        </p:nvSpPr>
        <p:spPr>
          <a:xfrm>
            <a:off x="1474240" y="3307164"/>
            <a:ext cx="1352936" cy="32048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err="1"/>
              <a:t>IoU</a:t>
            </a:r>
            <a:r>
              <a:rPr lang="it-IT" sz="1200" dirty="0"/>
              <a:t> </a:t>
            </a:r>
            <a:r>
              <a:rPr lang="it-IT" sz="1200" dirty="0" err="1"/>
              <a:t>threshold</a:t>
            </a:r>
            <a:r>
              <a:rPr lang="it-IT" sz="1200" dirty="0"/>
              <a:t> (&gt;0.65)</a:t>
            </a:r>
            <a:endParaRPr lang="en-US" sz="1200" dirty="0"/>
          </a:p>
        </p:txBody>
      </p:sp>
    </p:spTree>
    <p:extLst>
      <p:ext uri="{BB962C8B-B14F-4D97-AF65-F5344CB8AC3E}">
        <p14:creationId xmlns:p14="http://schemas.microsoft.com/office/powerpoint/2010/main" val="1207576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8B8EDF9-B420-CB87-736E-D3569D7833A3}"/>
              </a:ext>
            </a:extLst>
          </p:cNvPr>
          <p:cNvGraphicFramePr>
            <a:graphicFrameLocks noGrp="1"/>
          </p:cNvGraphicFramePr>
          <p:nvPr>
            <p:extLst>
              <p:ext uri="{D42A27DB-BD31-4B8C-83A1-F6EECF244321}">
                <p14:modId xmlns:p14="http://schemas.microsoft.com/office/powerpoint/2010/main" val="233940419"/>
              </p:ext>
            </p:extLst>
          </p:nvPr>
        </p:nvGraphicFramePr>
        <p:xfrm>
          <a:off x="951724" y="954376"/>
          <a:ext cx="10288552" cy="5163395"/>
        </p:xfrm>
        <a:graphic>
          <a:graphicData uri="http://schemas.openxmlformats.org/drawingml/2006/table">
            <a:tbl>
              <a:tblPr firstRow="1" bandRow="1">
                <a:tableStyleId>{5C22544A-7EE6-4342-B048-85BDC9FD1C3A}</a:tableStyleId>
              </a:tblPr>
              <a:tblGrid>
                <a:gridCol w="1487140">
                  <a:extLst>
                    <a:ext uri="{9D8B030D-6E8A-4147-A177-3AD203B41FA5}">
                      <a16:colId xmlns:a16="http://schemas.microsoft.com/office/drawing/2014/main" val="536088387"/>
                    </a:ext>
                  </a:extLst>
                </a:gridCol>
                <a:gridCol w="880452">
                  <a:extLst>
                    <a:ext uri="{9D8B030D-6E8A-4147-A177-3AD203B41FA5}">
                      <a16:colId xmlns:a16="http://schemas.microsoft.com/office/drawing/2014/main" val="1808000750"/>
                    </a:ext>
                  </a:extLst>
                </a:gridCol>
                <a:gridCol w="7920960">
                  <a:extLst>
                    <a:ext uri="{9D8B030D-6E8A-4147-A177-3AD203B41FA5}">
                      <a16:colId xmlns:a16="http://schemas.microsoft.com/office/drawing/2014/main" val="232141380"/>
                    </a:ext>
                  </a:extLst>
                </a:gridCol>
              </a:tblGrid>
              <a:tr h="522515">
                <a:tc>
                  <a:txBody>
                    <a:bodyPr/>
                    <a:lstStyle/>
                    <a:p>
                      <a:pPr algn="ctr"/>
                      <a:r>
                        <a:rPr lang="it-IT" dirty="0" err="1"/>
                        <a:t>Submission</a:t>
                      </a:r>
                      <a:endParaRPr lang="en-US" dirty="0"/>
                    </a:p>
                  </a:txBody>
                  <a:tcPr/>
                </a:tc>
                <a:tc>
                  <a:txBody>
                    <a:bodyPr/>
                    <a:lstStyle/>
                    <a:p>
                      <a:pPr algn="ctr"/>
                      <a:r>
                        <a:rPr lang="it-IT" dirty="0"/>
                        <a:t>Score</a:t>
                      </a:r>
                      <a:endParaRPr lang="en-US" dirty="0"/>
                    </a:p>
                  </a:txBody>
                  <a:tcPr/>
                </a:tc>
                <a:tc>
                  <a:txBody>
                    <a:bodyPr/>
                    <a:lstStyle/>
                    <a:p>
                      <a:pPr algn="ctr"/>
                      <a:r>
                        <a:rPr lang="it-IT" dirty="0" err="1"/>
                        <a:t>Description</a:t>
                      </a:r>
                      <a:endParaRPr lang="en-US" dirty="0"/>
                    </a:p>
                  </a:txBody>
                  <a:tcPr/>
                </a:tc>
                <a:extLst>
                  <a:ext uri="{0D108BD9-81ED-4DB2-BD59-A6C34878D82A}">
                    <a16:rowId xmlns:a16="http://schemas.microsoft.com/office/drawing/2014/main" val="655306490"/>
                  </a:ext>
                </a:extLst>
              </a:tr>
              <a:tr h="302121">
                <a:tc>
                  <a:txBody>
                    <a:bodyPr/>
                    <a:lstStyle/>
                    <a:p>
                      <a:pPr algn="ctr"/>
                      <a:r>
                        <a:rPr lang="it-IT" sz="1400" dirty="0"/>
                        <a:t>15</a:t>
                      </a:r>
                      <a:endParaRPr lang="en-US" sz="1400" dirty="0"/>
                    </a:p>
                  </a:txBody>
                  <a:tcPr/>
                </a:tc>
                <a:tc>
                  <a:txBody>
                    <a:bodyPr/>
                    <a:lstStyle/>
                    <a:p>
                      <a:pPr algn="ctr"/>
                      <a:r>
                        <a:rPr lang="it-IT" sz="1400" dirty="0"/>
                        <a:t>0.81355</a:t>
                      </a:r>
                      <a:endParaRPr lang="en-US" sz="1400" dirty="0"/>
                    </a:p>
                  </a:txBody>
                  <a:tcPr/>
                </a:tc>
                <a:tc>
                  <a:txBody>
                    <a:bodyPr/>
                    <a:lstStyle/>
                    <a:p>
                      <a:pPr algn="ctr"/>
                      <a:r>
                        <a:rPr lang="it-IT" sz="1400" dirty="0"/>
                        <a:t>Ensemble of #13 and 2 #14</a:t>
                      </a:r>
                      <a:endParaRPr lang="en-US" sz="1400" dirty="0"/>
                    </a:p>
                  </a:txBody>
                  <a:tcPr/>
                </a:tc>
                <a:extLst>
                  <a:ext uri="{0D108BD9-81ED-4DB2-BD59-A6C34878D82A}">
                    <a16:rowId xmlns:a16="http://schemas.microsoft.com/office/drawing/2014/main" val="124884775"/>
                  </a:ext>
                </a:extLst>
              </a:tr>
              <a:tr h="203050">
                <a:tc>
                  <a:txBody>
                    <a:bodyPr/>
                    <a:lstStyle/>
                    <a:p>
                      <a:pPr algn="ctr"/>
                      <a:r>
                        <a:rPr lang="it-IT" sz="1400" dirty="0"/>
                        <a:t>14</a:t>
                      </a:r>
                      <a:endParaRPr lang="en-US" sz="1400" dirty="0"/>
                    </a:p>
                  </a:txBody>
                  <a:tcPr/>
                </a:tc>
                <a:tc>
                  <a:txBody>
                    <a:bodyPr/>
                    <a:lstStyle/>
                    <a:p>
                      <a:pPr algn="ctr"/>
                      <a:r>
                        <a:rPr lang="it-IT" sz="1400" dirty="0"/>
                        <a:t>0.81288</a:t>
                      </a:r>
                      <a:endParaRPr lang="en-US" sz="1400" dirty="0"/>
                    </a:p>
                  </a:txBody>
                  <a:tcPr/>
                </a:tc>
                <a:tc>
                  <a:txBody>
                    <a:bodyPr/>
                    <a:lstStyle/>
                    <a:p>
                      <a:pPr algn="ctr"/>
                      <a:r>
                        <a:rPr lang="it-IT" sz="1400" dirty="0"/>
                        <a:t>Ensemble of #13 and 1 </a:t>
                      </a:r>
                      <a:r>
                        <a:rPr lang="it-IT" sz="1400" dirty="0" err="1"/>
                        <a:t>third</a:t>
                      </a:r>
                      <a:r>
                        <a:rPr lang="it-IT" sz="1400" dirty="0"/>
                        <a:t> stage Semi-</a:t>
                      </a:r>
                      <a:r>
                        <a:rPr lang="it-IT" sz="1400" dirty="0" err="1"/>
                        <a:t>Supervised</a:t>
                      </a:r>
                      <a:r>
                        <a:rPr lang="it-IT" sz="1400" dirty="0"/>
                        <a:t> learning model</a:t>
                      </a:r>
                      <a:endParaRPr lang="en-US" sz="1400" dirty="0"/>
                    </a:p>
                  </a:txBody>
                  <a:tcPr/>
                </a:tc>
                <a:extLst>
                  <a:ext uri="{0D108BD9-81ED-4DB2-BD59-A6C34878D82A}">
                    <a16:rowId xmlns:a16="http://schemas.microsoft.com/office/drawing/2014/main" val="3366705235"/>
                  </a:ext>
                </a:extLst>
              </a:tr>
              <a:tr h="0">
                <a:tc>
                  <a:txBody>
                    <a:bodyPr/>
                    <a:lstStyle/>
                    <a:p>
                      <a:pPr algn="ctr"/>
                      <a:r>
                        <a:rPr lang="it-IT" sz="1400" dirty="0"/>
                        <a:t>13</a:t>
                      </a:r>
                      <a:endParaRPr lang="en-US" sz="1400" dirty="0"/>
                    </a:p>
                  </a:txBody>
                  <a:tcPr/>
                </a:tc>
                <a:tc>
                  <a:txBody>
                    <a:bodyPr/>
                    <a:lstStyle/>
                    <a:p>
                      <a:pPr algn="ctr"/>
                      <a:r>
                        <a:rPr lang="it-IT" sz="1400" dirty="0"/>
                        <a:t>0.80909</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Ensemble of #6 and 5 #7 models</a:t>
                      </a:r>
                      <a:endParaRPr lang="en-US" sz="1400" dirty="0"/>
                    </a:p>
                  </a:txBody>
                  <a:tcPr/>
                </a:tc>
                <a:extLst>
                  <a:ext uri="{0D108BD9-81ED-4DB2-BD59-A6C34878D82A}">
                    <a16:rowId xmlns:a16="http://schemas.microsoft.com/office/drawing/2014/main" val="2214667849"/>
                  </a:ext>
                </a:extLst>
              </a:tr>
              <a:tr h="370203">
                <a:tc>
                  <a:txBody>
                    <a:bodyPr/>
                    <a:lstStyle/>
                    <a:p>
                      <a:pPr algn="ctr"/>
                      <a:r>
                        <a:rPr lang="it-IT" sz="1400" dirty="0"/>
                        <a:t>12</a:t>
                      </a:r>
                      <a:endParaRPr lang="en-US" sz="1400" dirty="0"/>
                    </a:p>
                  </a:txBody>
                  <a:tcPr/>
                </a:tc>
                <a:tc>
                  <a:txBody>
                    <a:bodyPr/>
                    <a:lstStyle/>
                    <a:p>
                      <a:pPr algn="ctr"/>
                      <a:r>
                        <a:rPr lang="it-IT" sz="1400" dirty="0"/>
                        <a:t>0.80892</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Ensemble of #6 and 4 #7 models</a:t>
                      </a:r>
                      <a:endParaRPr lang="en-US" sz="1400" dirty="0"/>
                    </a:p>
                  </a:txBody>
                  <a:tcPr/>
                </a:tc>
                <a:extLst>
                  <a:ext uri="{0D108BD9-81ED-4DB2-BD59-A6C34878D82A}">
                    <a16:rowId xmlns:a16="http://schemas.microsoft.com/office/drawing/2014/main" val="2931383480"/>
                  </a:ext>
                </a:extLst>
              </a:tr>
              <a:tr h="250316">
                <a:tc>
                  <a:txBody>
                    <a:bodyPr/>
                    <a:lstStyle/>
                    <a:p>
                      <a:pPr algn="ctr"/>
                      <a:r>
                        <a:rPr lang="it-IT" sz="1400" dirty="0"/>
                        <a:t>11</a:t>
                      </a:r>
                      <a:endParaRPr lang="en-US" sz="1400" dirty="0"/>
                    </a:p>
                  </a:txBody>
                  <a:tcPr/>
                </a:tc>
                <a:tc>
                  <a:txBody>
                    <a:bodyPr/>
                    <a:lstStyle/>
                    <a:p>
                      <a:pPr algn="ctr"/>
                      <a:r>
                        <a:rPr lang="it-IT" sz="1400" dirty="0"/>
                        <a:t>0.80615</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Ensemble of #6 and 2 #7 models</a:t>
                      </a:r>
                      <a:endParaRPr lang="en-US" sz="1400" dirty="0"/>
                    </a:p>
                  </a:txBody>
                  <a:tcPr/>
                </a:tc>
                <a:extLst>
                  <a:ext uri="{0D108BD9-81ED-4DB2-BD59-A6C34878D82A}">
                    <a16:rowId xmlns:a16="http://schemas.microsoft.com/office/drawing/2014/main" val="3507333621"/>
                  </a:ext>
                </a:extLst>
              </a:tr>
              <a:tr h="0">
                <a:tc>
                  <a:txBody>
                    <a:bodyPr/>
                    <a:lstStyle/>
                    <a:p>
                      <a:pPr algn="ctr"/>
                      <a:r>
                        <a:rPr lang="it-IT" sz="1400" dirty="0"/>
                        <a:t>10</a:t>
                      </a:r>
                      <a:endParaRPr lang="en-US" sz="1400" dirty="0"/>
                    </a:p>
                  </a:txBody>
                  <a:tcPr/>
                </a:tc>
                <a:tc>
                  <a:txBody>
                    <a:bodyPr/>
                    <a:lstStyle/>
                    <a:p>
                      <a:pPr algn="ctr"/>
                      <a:r>
                        <a:rPr lang="en-US" sz="1400" b="0" i="0" kern="1200" dirty="0">
                          <a:solidFill>
                            <a:schemeClr val="dk1"/>
                          </a:solidFill>
                          <a:effectLst/>
                          <a:latin typeface="+mn-lt"/>
                          <a:ea typeface="+mn-ea"/>
                          <a:cs typeface="+mn-cs"/>
                        </a:rPr>
                        <a:t>0.80385</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Ensemble of #6 and 2 #7 models (one with </a:t>
                      </a:r>
                      <a:r>
                        <a:rPr lang="it-IT" sz="1400" dirty="0" err="1"/>
                        <a:t>Lovasz</a:t>
                      </a:r>
                      <a:r>
                        <a:rPr lang="it-IT" sz="1400" dirty="0"/>
                        <a:t> </a:t>
                      </a:r>
                      <a:r>
                        <a:rPr lang="it-IT" sz="1400" dirty="0" err="1"/>
                        <a:t>loss</a:t>
                      </a:r>
                      <a:r>
                        <a:rPr lang="it-IT" sz="1400" dirty="0"/>
                        <a:t> and </a:t>
                      </a:r>
                      <a:r>
                        <a:rPr lang="it-IT" sz="1400" dirty="0" err="1"/>
                        <a:t>binary</a:t>
                      </a:r>
                      <a:r>
                        <a:rPr lang="it-IT" sz="1400" dirty="0"/>
                        <a:t> cross-</a:t>
                      </a:r>
                      <a:r>
                        <a:rPr lang="it-IT" sz="1400" dirty="0" err="1"/>
                        <a:t>entropy</a:t>
                      </a:r>
                      <a:r>
                        <a:rPr lang="it-IT" sz="1400" dirty="0"/>
                        <a:t>)</a:t>
                      </a:r>
                      <a:endParaRPr lang="en-US" sz="1400" dirty="0"/>
                    </a:p>
                  </a:txBody>
                  <a:tcPr/>
                </a:tc>
                <a:extLst>
                  <a:ext uri="{0D108BD9-81ED-4DB2-BD59-A6C34878D82A}">
                    <a16:rowId xmlns:a16="http://schemas.microsoft.com/office/drawing/2014/main" val="268497394"/>
                  </a:ext>
                </a:extLst>
              </a:tr>
              <a:tr h="302121">
                <a:tc>
                  <a:txBody>
                    <a:bodyPr/>
                    <a:lstStyle/>
                    <a:p>
                      <a:pPr algn="ctr"/>
                      <a:r>
                        <a:rPr lang="it-IT" sz="1400" dirty="0"/>
                        <a:t>9</a:t>
                      </a:r>
                      <a:endParaRPr lang="en-US" sz="1400" dirty="0"/>
                    </a:p>
                  </a:txBody>
                  <a:tcPr/>
                </a:tc>
                <a:tc>
                  <a:txBody>
                    <a:bodyPr/>
                    <a:lstStyle/>
                    <a:p>
                      <a:pPr algn="ctr"/>
                      <a:r>
                        <a:rPr lang="en-US" sz="1400" b="0" i="0" kern="1200" dirty="0">
                          <a:solidFill>
                            <a:schemeClr val="dk1"/>
                          </a:solidFill>
                          <a:effectLst/>
                          <a:latin typeface="+mn-lt"/>
                          <a:ea typeface="+mn-ea"/>
                          <a:cs typeface="+mn-cs"/>
                        </a:rPr>
                        <a:t>0.80527</a:t>
                      </a:r>
                      <a:endParaRPr lang="en-US" sz="1400" dirty="0"/>
                    </a:p>
                  </a:txBody>
                  <a:tcPr/>
                </a:tc>
                <a:tc>
                  <a:txBody>
                    <a:bodyPr/>
                    <a:lstStyle/>
                    <a:p>
                      <a:pPr algn="ctr"/>
                      <a:r>
                        <a:rPr lang="it-IT" sz="1400" dirty="0"/>
                        <a:t>Ensemble of #6 and 2 #7 models</a:t>
                      </a:r>
                      <a:endParaRPr lang="en-US" sz="1400" dirty="0"/>
                    </a:p>
                  </a:txBody>
                  <a:tcPr/>
                </a:tc>
                <a:extLst>
                  <a:ext uri="{0D108BD9-81ED-4DB2-BD59-A6C34878D82A}">
                    <a16:rowId xmlns:a16="http://schemas.microsoft.com/office/drawing/2014/main" val="4029690241"/>
                  </a:ext>
                </a:extLst>
              </a:tr>
              <a:tr h="302121">
                <a:tc>
                  <a:txBody>
                    <a:bodyPr/>
                    <a:lstStyle/>
                    <a:p>
                      <a:pPr algn="ctr"/>
                      <a:r>
                        <a:rPr lang="it-IT" sz="1400" dirty="0"/>
                        <a:t>8</a:t>
                      </a:r>
                      <a:endParaRPr lang="en-US" sz="1400" dirty="0"/>
                    </a:p>
                  </a:txBody>
                  <a:tcPr/>
                </a:tc>
                <a:tc>
                  <a:txBody>
                    <a:bodyPr/>
                    <a:lstStyle/>
                    <a:p>
                      <a:pPr algn="ctr"/>
                      <a:r>
                        <a:rPr lang="en-US" sz="1400" b="0" i="0" kern="1200" dirty="0">
                          <a:solidFill>
                            <a:schemeClr val="dk1"/>
                          </a:solidFill>
                          <a:effectLst/>
                          <a:latin typeface="+mn-lt"/>
                          <a:ea typeface="+mn-ea"/>
                          <a:cs typeface="+mn-cs"/>
                        </a:rPr>
                        <a:t>0.80484</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Ensemble of #6 and #7</a:t>
                      </a:r>
                      <a:endParaRPr lang="en-US" sz="1400" dirty="0"/>
                    </a:p>
                  </a:txBody>
                  <a:tcPr/>
                </a:tc>
                <a:extLst>
                  <a:ext uri="{0D108BD9-81ED-4DB2-BD59-A6C34878D82A}">
                    <a16:rowId xmlns:a16="http://schemas.microsoft.com/office/drawing/2014/main" val="4162863101"/>
                  </a:ext>
                </a:extLst>
              </a:tr>
              <a:tr h="302121">
                <a:tc>
                  <a:txBody>
                    <a:bodyPr/>
                    <a:lstStyle/>
                    <a:p>
                      <a:pPr algn="ctr"/>
                      <a:r>
                        <a:rPr lang="it-IT" sz="1400" dirty="0"/>
                        <a:t>7</a:t>
                      </a:r>
                      <a:endParaRPr lang="en-US" sz="1400" dirty="0"/>
                    </a:p>
                  </a:txBody>
                  <a:tcPr/>
                </a:tc>
                <a:tc>
                  <a:txBody>
                    <a:bodyPr/>
                    <a:lstStyle/>
                    <a:p>
                      <a:pPr algn="ctr"/>
                      <a:r>
                        <a:rPr lang="en-US" sz="1400" b="0" i="0" kern="1200" dirty="0">
                          <a:solidFill>
                            <a:schemeClr val="dk1"/>
                          </a:solidFill>
                          <a:effectLst/>
                          <a:latin typeface="+mn-lt"/>
                          <a:ea typeface="+mn-ea"/>
                          <a:cs typeface="+mn-cs"/>
                        </a:rPr>
                        <a:t>0.80311</a:t>
                      </a:r>
                      <a:endParaRPr lang="en-US" sz="1400" dirty="0"/>
                    </a:p>
                  </a:txBody>
                  <a:tcPr/>
                </a:tc>
                <a:tc>
                  <a:txBody>
                    <a:bodyPr/>
                    <a:lstStyle/>
                    <a:p>
                      <a:pPr algn="ctr"/>
                      <a:r>
                        <a:rPr lang="it-IT" sz="1400" dirty="0"/>
                        <a:t>Second stage Semi-</a:t>
                      </a:r>
                      <a:r>
                        <a:rPr lang="it-IT" sz="1400" dirty="0" err="1"/>
                        <a:t>Supervised</a:t>
                      </a:r>
                      <a:r>
                        <a:rPr lang="it-IT" sz="1400" dirty="0"/>
                        <a:t> learning on ensemble of 8 Unet-50</a:t>
                      </a:r>
                      <a:endParaRPr lang="en-US" sz="1400" dirty="0"/>
                    </a:p>
                  </a:txBody>
                  <a:tcPr/>
                </a:tc>
                <a:extLst>
                  <a:ext uri="{0D108BD9-81ED-4DB2-BD59-A6C34878D82A}">
                    <a16:rowId xmlns:a16="http://schemas.microsoft.com/office/drawing/2014/main" val="411936460"/>
                  </a:ext>
                </a:extLst>
              </a:tr>
              <a:tr h="302121">
                <a:tc>
                  <a:txBody>
                    <a:bodyPr/>
                    <a:lstStyle/>
                    <a:p>
                      <a:pPr algn="ctr"/>
                      <a:r>
                        <a:rPr lang="it-IT" sz="1400" dirty="0"/>
                        <a:t>6</a:t>
                      </a:r>
                      <a:endParaRPr lang="en-US" sz="1400" dirty="0"/>
                    </a:p>
                  </a:txBody>
                  <a:tcPr/>
                </a:tc>
                <a:tc>
                  <a:txBody>
                    <a:bodyPr/>
                    <a:lstStyle/>
                    <a:p>
                      <a:pPr algn="ctr"/>
                      <a:r>
                        <a:rPr lang="en-US" sz="1400" b="0" i="0" kern="1200" dirty="0">
                          <a:solidFill>
                            <a:schemeClr val="dk1"/>
                          </a:solidFill>
                          <a:effectLst/>
                          <a:latin typeface="+mn-lt"/>
                          <a:ea typeface="+mn-ea"/>
                          <a:cs typeface="+mn-cs"/>
                        </a:rPr>
                        <a:t>0.79432</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err="1"/>
                        <a:t>Augmented</a:t>
                      </a:r>
                      <a:r>
                        <a:rPr lang="it-IT" sz="1400" dirty="0"/>
                        <a:t> data, ensemble of 8 Unet-50</a:t>
                      </a:r>
                      <a:endParaRPr lang="en-US" sz="1400" dirty="0"/>
                    </a:p>
                  </a:txBody>
                  <a:tcPr/>
                </a:tc>
                <a:extLst>
                  <a:ext uri="{0D108BD9-81ED-4DB2-BD59-A6C34878D82A}">
                    <a16:rowId xmlns:a16="http://schemas.microsoft.com/office/drawing/2014/main" val="712477222"/>
                  </a:ext>
                </a:extLst>
              </a:tr>
              <a:tr h="308277">
                <a:tc>
                  <a:txBody>
                    <a:bodyPr/>
                    <a:lstStyle/>
                    <a:p>
                      <a:pPr algn="ctr"/>
                      <a:r>
                        <a:rPr lang="it-IT" sz="1400" dirty="0"/>
                        <a:t>5</a:t>
                      </a:r>
                      <a:endParaRPr lang="en-US" sz="1400" dirty="0"/>
                    </a:p>
                  </a:txBody>
                  <a:tcPr/>
                </a:tc>
                <a:tc>
                  <a:txBody>
                    <a:bodyPr/>
                    <a:lstStyle/>
                    <a:p>
                      <a:pPr algn="ctr"/>
                      <a:r>
                        <a:rPr lang="en-US" sz="1400" b="0" i="0" kern="1200" dirty="0">
                          <a:solidFill>
                            <a:schemeClr val="dk1"/>
                          </a:solidFill>
                          <a:effectLst/>
                          <a:latin typeface="+mn-lt"/>
                          <a:ea typeface="+mn-ea"/>
                          <a:cs typeface="+mn-cs"/>
                        </a:rPr>
                        <a:t>0.78234</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Second stage Semi-</a:t>
                      </a:r>
                      <a:r>
                        <a:rPr lang="it-IT" sz="1400" dirty="0" err="1"/>
                        <a:t>Supervised</a:t>
                      </a:r>
                      <a:r>
                        <a:rPr lang="it-IT" sz="1400" dirty="0"/>
                        <a:t> learning on </a:t>
                      </a:r>
                      <a:r>
                        <a:rPr lang="it-IT" sz="1400" dirty="0" err="1"/>
                        <a:t>submission</a:t>
                      </a:r>
                      <a:r>
                        <a:rPr lang="it-IT" sz="1400" dirty="0"/>
                        <a:t> #3 (1250 </a:t>
                      </a:r>
                      <a:r>
                        <a:rPr lang="it-IT" sz="1400" dirty="0" err="1"/>
                        <a:t>threshold</a:t>
                      </a:r>
                      <a:r>
                        <a:rPr lang="it-IT" sz="1400" dirty="0"/>
                        <a:t>)</a:t>
                      </a:r>
                      <a:endParaRPr lang="en-US" sz="1400" dirty="0"/>
                    </a:p>
                  </a:txBody>
                  <a:tcPr/>
                </a:tc>
                <a:extLst>
                  <a:ext uri="{0D108BD9-81ED-4DB2-BD59-A6C34878D82A}">
                    <a16:rowId xmlns:a16="http://schemas.microsoft.com/office/drawing/2014/main" val="3551022714"/>
                  </a:ext>
                </a:extLst>
              </a:tr>
              <a:tr h="302121">
                <a:tc>
                  <a:txBody>
                    <a:bodyPr/>
                    <a:lstStyle/>
                    <a:p>
                      <a:pPr algn="ctr"/>
                      <a:r>
                        <a:rPr lang="it-IT" sz="1400" dirty="0"/>
                        <a:t>4</a:t>
                      </a:r>
                      <a:endParaRPr lang="en-US" sz="1400" dirty="0"/>
                    </a:p>
                  </a:txBody>
                  <a:tcPr/>
                </a:tc>
                <a:tc>
                  <a:txBody>
                    <a:bodyPr/>
                    <a:lstStyle/>
                    <a:p>
                      <a:pPr algn="ctr"/>
                      <a:r>
                        <a:rPr lang="en-US" sz="1400" b="0" i="0" kern="1200" dirty="0">
                          <a:solidFill>
                            <a:schemeClr val="dk1"/>
                          </a:solidFill>
                          <a:effectLst/>
                          <a:latin typeface="+mn-lt"/>
                          <a:ea typeface="+mn-ea"/>
                          <a:cs typeface="+mn-cs"/>
                        </a:rPr>
                        <a:t>0.78041</a:t>
                      </a:r>
                      <a:endParaRPr lang="en-US" sz="1400" dirty="0"/>
                    </a:p>
                  </a:txBody>
                  <a:tcPr/>
                </a:tc>
                <a:tc>
                  <a:txBody>
                    <a:bodyPr/>
                    <a:lstStyle/>
                    <a:p>
                      <a:pPr algn="ctr"/>
                      <a:r>
                        <a:rPr lang="it-IT" sz="1400" dirty="0"/>
                        <a:t>Second stage Semi-</a:t>
                      </a:r>
                      <a:r>
                        <a:rPr lang="it-IT" sz="1400" dirty="0" err="1"/>
                        <a:t>Supervised</a:t>
                      </a:r>
                      <a:r>
                        <a:rPr lang="it-IT" sz="1400" dirty="0"/>
                        <a:t> learning on </a:t>
                      </a:r>
                      <a:r>
                        <a:rPr lang="it-IT" sz="1400" dirty="0" err="1"/>
                        <a:t>submission</a:t>
                      </a:r>
                      <a:r>
                        <a:rPr lang="it-IT" sz="1400" dirty="0"/>
                        <a:t> #3 (1750 confidence score)</a:t>
                      </a:r>
                      <a:endParaRPr lang="en-US" sz="1400" dirty="0"/>
                    </a:p>
                  </a:txBody>
                  <a:tcPr/>
                </a:tc>
                <a:extLst>
                  <a:ext uri="{0D108BD9-81ED-4DB2-BD59-A6C34878D82A}">
                    <a16:rowId xmlns:a16="http://schemas.microsoft.com/office/drawing/2014/main" val="4017310271"/>
                  </a:ext>
                </a:extLst>
              </a:tr>
              <a:tr h="302121">
                <a:tc>
                  <a:txBody>
                    <a:bodyPr/>
                    <a:lstStyle/>
                    <a:p>
                      <a:pPr algn="ctr"/>
                      <a:r>
                        <a:rPr lang="it-IT" sz="1400" dirty="0"/>
                        <a:t>3</a:t>
                      </a:r>
                      <a:endParaRPr lang="en-US" sz="1400" dirty="0"/>
                    </a:p>
                  </a:txBody>
                  <a:tcPr/>
                </a:tc>
                <a:tc>
                  <a:txBody>
                    <a:bodyPr/>
                    <a:lstStyle/>
                    <a:p>
                      <a:pPr algn="ctr"/>
                      <a:r>
                        <a:rPr lang="en-US" sz="1400" b="0" i="0" kern="1200" dirty="0">
                          <a:solidFill>
                            <a:schemeClr val="dk1"/>
                          </a:solidFill>
                          <a:effectLst/>
                          <a:latin typeface="+mn-lt"/>
                          <a:ea typeface="+mn-ea"/>
                          <a:cs typeface="+mn-cs"/>
                        </a:rPr>
                        <a:t>0.78562</a:t>
                      </a:r>
                      <a:endParaRPr lang="en-US" sz="1400" dirty="0"/>
                    </a:p>
                  </a:txBody>
                  <a:tcPr/>
                </a:tc>
                <a:tc>
                  <a:txBody>
                    <a:bodyPr/>
                    <a:lstStyle/>
                    <a:p>
                      <a:pPr algn="ctr"/>
                      <a:r>
                        <a:rPr lang="it-IT" sz="1400" dirty="0"/>
                        <a:t>Unet-50 with </a:t>
                      </a:r>
                      <a:r>
                        <a:rPr lang="it-IT" sz="1400" dirty="0" err="1"/>
                        <a:t>augmented</a:t>
                      </a:r>
                      <a:r>
                        <a:rPr lang="it-IT" sz="1400" dirty="0"/>
                        <a:t> data</a:t>
                      </a:r>
                      <a:endParaRPr lang="en-US" sz="1400" dirty="0"/>
                    </a:p>
                  </a:txBody>
                  <a:tcPr/>
                </a:tc>
                <a:extLst>
                  <a:ext uri="{0D108BD9-81ED-4DB2-BD59-A6C34878D82A}">
                    <a16:rowId xmlns:a16="http://schemas.microsoft.com/office/drawing/2014/main" val="2951227647"/>
                  </a:ext>
                </a:extLst>
              </a:tr>
              <a:tr h="302121">
                <a:tc>
                  <a:txBody>
                    <a:bodyPr/>
                    <a:lstStyle/>
                    <a:p>
                      <a:pPr algn="ctr"/>
                      <a:r>
                        <a:rPr lang="it-IT" sz="1400" dirty="0"/>
                        <a:t>2</a:t>
                      </a:r>
                      <a:endParaRPr lang="en-US" sz="1400" dirty="0"/>
                    </a:p>
                  </a:txBody>
                  <a:tcPr/>
                </a:tc>
                <a:tc>
                  <a:txBody>
                    <a:bodyPr/>
                    <a:lstStyle/>
                    <a:p>
                      <a:pPr algn="ctr"/>
                      <a:r>
                        <a:rPr lang="en-US" sz="1400" b="0" i="0" kern="1200" dirty="0">
                          <a:solidFill>
                            <a:schemeClr val="dk1"/>
                          </a:solidFill>
                          <a:effectLst/>
                          <a:latin typeface="+mn-lt"/>
                          <a:ea typeface="+mn-ea"/>
                          <a:cs typeface="+mn-cs"/>
                        </a:rPr>
                        <a:t>0.74327</a:t>
                      </a:r>
                      <a:endParaRPr lang="en-US" sz="1400" dirty="0"/>
                    </a:p>
                  </a:txBody>
                  <a:tcPr/>
                </a:tc>
                <a:tc>
                  <a:txBody>
                    <a:bodyPr/>
                    <a:lstStyle/>
                    <a:p>
                      <a:pPr algn="ctr"/>
                      <a:r>
                        <a:rPr lang="it-IT" sz="1400" dirty="0"/>
                        <a:t>Unet-50</a:t>
                      </a:r>
                      <a:endParaRPr lang="en-US" sz="1400" dirty="0"/>
                    </a:p>
                  </a:txBody>
                  <a:tcPr/>
                </a:tc>
                <a:extLst>
                  <a:ext uri="{0D108BD9-81ED-4DB2-BD59-A6C34878D82A}">
                    <a16:rowId xmlns:a16="http://schemas.microsoft.com/office/drawing/2014/main" val="3403435478"/>
                  </a:ext>
                </a:extLst>
              </a:tr>
              <a:tr h="302121">
                <a:tc>
                  <a:txBody>
                    <a:bodyPr/>
                    <a:lstStyle/>
                    <a:p>
                      <a:pPr algn="ctr"/>
                      <a:r>
                        <a:rPr lang="it-IT" sz="1400" dirty="0"/>
                        <a:t>1</a:t>
                      </a:r>
                      <a:endParaRPr lang="en-US" sz="1400" dirty="0"/>
                    </a:p>
                  </a:txBody>
                  <a:tcPr/>
                </a:tc>
                <a:tc>
                  <a:txBody>
                    <a:bodyPr/>
                    <a:lstStyle/>
                    <a:p>
                      <a:pPr algn="ctr"/>
                      <a:r>
                        <a:rPr lang="en-US" sz="1400" b="0" i="0" kern="1200" dirty="0">
                          <a:solidFill>
                            <a:schemeClr val="dk1"/>
                          </a:solidFill>
                          <a:effectLst/>
                          <a:latin typeface="+mn-lt"/>
                          <a:ea typeface="+mn-ea"/>
                          <a:cs typeface="+mn-cs"/>
                        </a:rPr>
                        <a:t>0.66790</a:t>
                      </a:r>
                      <a:endParaRPr lang="en-US" sz="1400" dirty="0"/>
                    </a:p>
                  </a:txBody>
                  <a:tcPr/>
                </a:tc>
                <a:tc>
                  <a:txBody>
                    <a:bodyPr/>
                    <a:lstStyle/>
                    <a:p>
                      <a:pPr algn="ctr"/>
                      <a:r>
                        <a:rPr lang="it-IT" sz="1400" dirty="0"/>
                        <a:t>CNN</a:t>
                      </a:r>
                      <a:endParaRPr lang="en-US" sz="1400" dirty="0"/>
                    </a:p>
                  </a:txBody>
                  <a:tcPr/>
                </a:tc>
                <a:extLst>
                  <a:ext uri="{0D108BD9-81ED-4DB2-BD59-A6C34878D82A}">
                    <a16:rowId xmlns:a16="http://schemas.microsoft.com/office/drawing/2014/main" val="425831564"/>
                  </a:ext>
                </a:extLst>
              </a:tr>
            </a:tbl>
          </a:graphicData>
        </a:graphic>
      </p:graphicFrame>
      <p:sp>
        <p:nvSpPr>
          <p:cNvPr id="3" name="TextBox 2">
            <a:extLst>
              <a:ext uri="{FF2B5EF4-FFF2-40B4-BE49-F238E27FC236}">
                <a16:creationId xmlns:a16="http://schemas.microsoft.com/office/drawing/2014/main" id="{3AB4C5C9-C7ED-4B13-9F51-92DA35ACD477}"/>
              </a:ext>
            </a:extLst>
          </p:cNvPr>
          <p:cNvSpPr txBox="1"/>
          <p:nvPr/>
        </p:nvSpPr>
        <p:spPr>
          <a:xfrm>
            <a:off x="3048000" y="279890"/>
            <a:ext cx="6096000" cy="584775"/>
          </a:xfrm>
          <a:prstGeom prst="rect">
            <a:avLst/>
          </a:prstGeom>
          <a:noFill/>
        </p:spPr>
        <p:txBody>
          <a:bodyPr wrap="square">
            <a:spAutoFit/>
          </a:bodyPr>
          <a:lstStyle/>
          <a:p>
            <a:pPr algn="ctr"/>
            <a:r>
              <a:rPr lang="it-IT" altLang="ko-KR" sz="3200" dirty="0" err="1">
                <a:solidFill>
                  <a:srgbClr val="E6FD9D"/>
                </a:solidFill>
                <a:cs typeface="Arial" pitchFamily="34" charset="0"/>
              </a:rPr>
              <a:t>Results</a:t>
            </a:r>
            <a:endParaRPr lang="ko-KR" altLang="en-US" sz="3200" dirty="0">
              <a:solidFill>
                <a:srgbClr val="E6FD9D"/>
              </a:solidFill>
              <a:cs typeface="Arial" pitchFamily="34" charset="0"/>
            </a:endParaRPr>
          </a:p>
        </p:txBody>
      </p:sp>
      <p:sp>
        <p:nvSpPr>
          <p:cNvPr id="4" name="TextBox 3">
            <a:extLst>
              <a:ext uri="{FF2B5EF4-FFF2-40B4-BE49-F238E27FC236}">
                <a16:creationId xmlns:a16="http://schemas.microsoft.com/office/drawing/2014/main" id="{4C7645A8-B0B2-8F7A-6CEF-4C12B6DA3C8B}"/>
              </a:ext>
            </a:extLst>
          </p:cNvPr>
          <p:cNvSpPr txBox="1"/>
          <p:nvPr/>
        </p:nvSpPr>
        <p:spPr>
          <a:xfrm>
            <a:off x="858418" y="6207482"/>
            <a:ext cx="10381858" cy="246221"/>
          </a:xfrm>
          <a:prstGeom prst="rect">
            <a:avLst/>
          </a:prstGeom>
          <a:noFill/>
        </p:spPr>
        <p:txBody>
          <a:bodyPr wrap="square">
            <a:spAutoFit/>
          </a:bodyPr>
          <a:lstStyle/>
          <a:p>
            <a:r>
              <a:rPr lang="en-US" sz="1000" dirty="0">
                <a:solidFill>
                  <a:schemeClr val="bg1"/>
                </a:solidFill>
              </a:rPr>
              <a:t>Fig 25. </a:t>
            </a:r>
            <a:r>
              <a:rPr lang="en-US" sz="1000" dirty="0" err="1">
                <a:solidFill>
                  <a:schemeClr val="bg1"/>
                </a:solidFill>
              </a:rPr>
              <a:t>IoU</a:t>
            </a:r>
            <a:r>
              <a:rPr lang="en-US" sz="1000" dirty="0">
                <a:solidFill>
                  <a:schemeClr val="bg1"/>
                </a:solidFill>
              </a:rPr>
              <a:t> scores on test dataset of all the submissions.</a:t>
            </a:r>
          </a:p>
        </p:txBody>
      </p:sp>
    </p:spTree>
    <p:extLst>
      <p:ext uri="{BB962C8B-B14F-4D97-AF65-F5344CB8AC3E}">
        <p14:creationId xmlns:p14="http://schemas.microsoft.com/office/powerpoint/2010/main" val="248323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D1316CFE-6212-A697-0B75-0DBEA277B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967" y="3466814"/>
            <a:ext cx="7427167" cy="2708109"/>
          </a:xfrm>
          <a:prstGeom prst="rect">
            <a:avLst/>
          </a:prstGeom>
        </p:spPr>
      </p:pic>
      <p:sp>
        <p:nvSpPr>
          <p:cNvPr id="6" name="TextBox 5">
            <a:extLst>
              <a:ext uri="{FF2B5EF4-FFF2-40B4-BE49-F238E27FC236}">
                <a16:creationId xmlns:a16="http://schemas.microsoft.com/office/drawing/2014/main" id="{2FADEEFC-477D-CED3-6F4A-6CB5E30EEFD2}"/>
              </a:ext>
            </a:extLst>
          </p:cNvPr>
          <p:cNvSpPr txBox="1"/>
          <p:nvPr/>
        </p:nvSpPr>
        <p:spPr>
          <a:xfrm>
            <a:off x="3048000" y="138488"/>
            <a:ext cx="6096000" cy="584775"/>
          </a:xfrm>
          <a:prstGeom prst="rect">
            <a:avLst/>
          </a:prstGeom>
          <a:noFill/>
        </p:spPr>
        <p:txBody>
          <a:bodyPr wrap="square">
            <a:spAutoFit/>
          </a:bodyPr>
          <a:lstStyle/>
          <a:p>
            <a:pPr algn="ctr"/>
            <a:r>
              <a:rPr lang="it-IT" altLang="ko-KR" sz="3200" dirty="0" err="1">
                <a:solidFill>
                  <a:srgbClr val="E6FD9D"/>
                </a:solidFill>
                <a:cs typeface="Arial" pitchFamily="34" charset="0"/>
              </a:rPr>
              <a:t>Results</a:t>
            </a:r>
            <a:endParaRPr lang="ko-KR" altLang="en-US" sz="3200" dirty="0">
              <a:solidFill>
                <a:srgbClr val="E6FD9D"/>
              </a:solidFill>
              <a:cs typeface="Arial" pitchFamily="34" charset="0"/>
            </a:endParaRPr>
          </a:p>
        </p:txBody>
      </p:sp>
      <p:pic>
        <p:nvPicPr>
          <p:cNvPr id="8" name="Picture 7" descr="A picture containing diagram&#10;&#10;Description automatically generated">
            <a:extLst>
              <a:ext uri="{FF2B5EF4-FFF2-40B4-BE49-F238E27FC236}">
                <a16:creationId xmlns:a16="http://schemas.microsoft.com/office/drawing/2014/main" id="{D69EC761-C3F0-B249-05CA-0A44D8F7F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967" y="798891"/>
            <a:ext cx="7427168" cy="2667923"/>
          </a:xfrm>
          <a:prstGeom prst="rect">
            <a:avLst/>
          </a:prstGeom>
        </p:spPr>
      </p:pic>
      <p:sp>
        <p:nvSpPr>
          <p:cNvPr id="2" name="TextBox 1">
            <a:extLst>
              <a:ext uri="{FF2B5EF4-FFF2-40B4-BE49-F238E27FC236}">
                <a16:creationId xmlns:a16="http://schemas.microsoft.com/office/drawing/2014/main" id="{AEE5C802-867B-3E71-BCAB-79FCC90D60A8}"/>
              </a:ext>
            </a:extLst>
          </p:cNvPr>
          <p:cNvSpPr txBox="1"/>
          <p:nvPr/>
        </p:nvSpPr>
        <p:spPr>
          <a:xfrm>
            <a:off x="2371531" y="6174923"/>
            <a:ext cx="7448937" cy="553998"/>
          </a:xfrm>
          <a:prstGeom prst="rect">
            <a:avLst/>
          </a:prstGeom>
          <a:noFill/>
        </p:spPr>
        <p:txBody>
          <a:bodyPr wrap="square">
            <a:spAutoFit/>
          </a:bodyPr>
          <a:lstStyle/>
          <a:p>
            <a:r>
              <a:rPr lang="en-US" sz="1000" dirty="0">
                <a:solidFill>
                  <a:schemeClr val="bg1"/>
                </a:solidFill>
              </a:rPr>
              <a:t>Fig 25. Input test dataset seismic sections and their respective predicted output masks, obtained using the model with the highest </a:t>
            </a:r>
            <a:r>
              <a:rPr lang="en-US" sz="1000" dirty="0" err="1">
                <a:solidFill>
                  <a:schemeClr val="bg1"/>
                </a:solidFill>
              </a:rPr>
              <a:t>IoU</a:t>
            </a:r>
            <a:r>
              <a:rPr lang="en-US" sz="1000" dirty="0">
                <a:solidFill>
                  <a:schemeClr val="bg1"/>
                </a:solidFill>
              </a:rPr>
              <a:t> score. It can be clearly noticeable how the model can localize and detect the salt bodies (in yellow in the predicted output labels) where they are present.</a:t>
            </a:r>
          </a:p>
        </p:txBody>
      </p:sp>
    </p:spTree>
    <p:extLst>
      <p:ext uri="{BB962C8B-B14F-4D97-AF65-F5344CB8AC3E}">
        <p14:creationId xmlns:p14="http://schemas.microsoft.com/office/powerpoint/2010/main" val="2456045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5E56F3-3457-7C7A-053D-0FA01BEC1570}"/>
              </a:ext>
            </a:extLst>
          </p:cNvPr>
          <p:cNvSpPr txBox="1"/>
          <p:nvPr/>
        </p:nvSpPr>
        <p:spPr>
          <a:xfrm>
            <a:off x="2315851" y="248968"/>
            <a:ext cx="7560297" cy="584775"/>
          </a:xfrm>
          <a:prstGeom prst="rect">
            <a:avLst/>
          </a:prstGeom>
          <a:noFill/>
        </p:spPr>
        <p:txBody>
          <a:bodyPr wrap="square">
            <a:spAutoFit/>
          </a:bodyPr>
          <a:lstStyle/>
          <a:p>
            <a:pPr algn="ctr"/>
            <a:r>
              <a:rPr lang="it-IT" sz="3200" dirty="0">
                <a:solidFill>
                  <a:srgbClr val="E6FD9D"/>
                </a:solidFill>
              </a:rPr>
              <a:t>How to </a:t>
            </a:r>
            <a:r>
              <a:rPr lang="it-IT" sz="3200" dirty="0" err="1">
                <a:solidFill>
                  <a:srgbClr val="E6FD9D"/>
                </a:solidFill>
              </a:rPr>
              <a:t>further</a:t>
            </a:r>
            <a:r>
              <a:rPr lang="it-IT" sz="3200" dirty="0">
                <a:solidFill>
                  <a:srgbClr val="E6FD9D"/>
                </a:solidFill>
              </a:rPr>
              <a:t> </a:t>
            </a:r>
            <a:r>
              <a:rPr lang="it-IT" sz="3200" dirty="0" err="1">
                <a:solidFill>
                  <a:srgbClr val="E6FD9D"/>
                </a:solidFill>
              </a:rPr>
              <a:t>improve</a:t>
            </a:r>
            <a:r>
              <a:rPr lang="it-IT" sz="3200" dirty="0">
                <a:solidFill>
                  <a:srgbClr val="E6FD9D"/>
                </a:solidFill>
              </a:rPr>
              <a:t> the model</a:t>
            </a:r>
          </a:p>
        </p:txBody>
      </p:sp>
      <p:sp>
        <p:nvSpPr>
          <p:cNvPr id="5" name="TextBox 4">
            <a:extLst>
              <a:ext uri="{FF2B5EF4-FFF2-40B4-BE49-F238E27FC236}">
                <a16:creationId xmlns:a16="http://schemas.microsoft.com/office/drawing/2014/main" id="{E2E20B6F-4753-0D2F-1724-10650C666F06}"/>
              </a:ext>
            </a:extLst>
          </p:cNvPr>
          <p:cNvSpPr txBox="1"/>
          <p:nvPr/>
        </p:nvSpPr>
        <p:spPr>
          <a:xfrm>
            <a:off x="707009" y="1236624"/>
            <a:ext cx="10935093" cy="4985980"/>
          </a:xfrm>
          <a:prstGeom prst="rect">
            <a:avLst/>
          </a:prstGeom>
          <a:noFill/>
        </p:spPr>
        <p:txBody>
          <a:bodyPr wrap="square">
            <a:spAutoFit/>
          </a:bodyPr>
          <a:lstStyle/>
          <a:p>
            <a:pPr>
              <a:buFont typeface="Arial" panose="020B0604020202020204" pitchFamily="34" charset="0"/>
              <a:buChar char="•"/>
            </a:pPr>
            <a:r>
              <a:rPr lang="it-IT" sz="1800" dirty="0">
                <a:solidFill>
                  <a:schemeClr val="bg1"/>
                </a:solidFill>
              </a:rPr>
              <a:t> </a:t>
            </a:r>
            <a:r>
              <a:rPr lang="it-IT" sz="2000" dirty="0" err="1">
                <a:solidFill>
                  <a:schemeClr val="bg1"/>
                </a:solidFill>
              </a:rPr>
              <a:t>Different</a:t>
            </a:r>
            <a:r>
              <a:rPr lang="it-IT" sz="2000" dirty="0">
                <a:solidFill>
                  <a:schemeClr val="bg1"/>
                </a:solidFill>
              </a:rPr>
              <a:t> </a:t>
            </a:r>
            <a:r>
              <a:rPr lang="it-IT" sz="2000" dirty="0" err="1">
                <a:solidFill>
                  <a:schemeClr val="bg1"/>
                </a:solidFill>
              </a:rPr>
              <a:t>loss</a:t>
            </a:r>
            <a:r>
              <a:rPr lang="it-IT" sz="2000" dirty="0">
                <a:solidFill>
                  <a:schemeClr val="bg1"/>
                </a:solidFill>
              </a:rPr>
              <a:t> </a:t>
            </a:r>
            <a:r>
              <a:rPr lang="it-IT" sz="2000" dirty="0" err="1">
                <a:solidFill>
                  <a:schemeClr val="bg1"/>
                </a:solidFill>
              </a:rPr>
              <a:t>functions</a:t>
            </a:r>
            <a:r>
              <a:rPr lang="it-IT" sz="2000" dirty="0">
                <a:solidFill>
                  <a:schemeClr val="bg1"/>
                </a:solidFill>
              </a:rPr>
              <a:t>.</a:t>
            </a:r>
          </a:p>
          <a:p>
            <a:pPr>
              <a:buFont typeface="Arial" panose="020B0604020202020204" pitchFamily="34" charset="0"/>
              <a:buChar char="•"/>
            </a:pPr>
            <a:endParaRPr lang="it-IT" sz="2000" dirty="0">
              <a:solidFill>
                <a:schemeClr val="bg1"/>
              </a:solidFill>
            </a:endParaRPr>
          </a:p>
          <a:p>
            <a:pPr>
              <a:buFont typeface="Arial" panose="020B0604020202020204" pitchFamily="34" charset="0"/>
              <a:buChar char="•"/>
            </a:pPr>
            <a:r>
              <a:rPr lang="it-IT" sz="2000" dirty="0">
                <a:solidFill>
                  <a:schemeClr val="bg1"/>
                </a:solidFill>
              </a:rPr>
              <a:t> </a:t>
            </a:r>
            <a:r>
              <a:rPr lang="it-IT" sz="2000" dirty="0" err="1">
                <a:solidFill>
                  <a:schemeClr val="bg1"/>
                </a:solidFill>
              </a:rPr>
              <a:t>Different</a:t>
            </a:r>
            <a:r>
              <a:rPr lang="it-IT" sz="2000" dirty="0">
                <a:solidFill>
                  <a:schemeClr val="bg1"/>
                </a:solidFill>
              </a:rPr>
              <a:t> learning </a:t>
            </a:r>
            <a:r>
              <a:rPr lang="it-IT" sz="2000" dirty="0" err="1">
                <a:solidFill>
                  <a:schemeClr val="bg1"/>
                </a:solidFill>
              </a:rPr>
              <a:t>schedules</a:t>
            </a:r>
            <a:r>
              <a:rPr lang="it-IT" sz="2000" dirty="0">
                <a:solidFill>
                  <a:schemeClr val="bg1"/>
                </a:solidFill>
              </a:rPr>
              <a:t> (i.e. cosine </a:t>
            </a:r>
            <a:r>
              <a:rPr lang="it-IT" sz="2000" dirty="0" err="1">
                <a:solidFill>
                  <a:schemeClr val="bg1"/>
                </a:solidFill>
              </a:rPr>
              <a:t>annealing</a:t>
            </a:r>
            <a:r>
              <a:rPr lang="it-IT" sz="2000" dirty="0">
                <a:solidFill>
                  <a:schemeClr val="bg1"/>
                </a:solidFill>
              </a:rPr>
              <a:t>).</a:t>
            </a:r>
          </a:p>
          <a:p>
            <a:pPr>
              <a:buFont typeface="Arial" panose="020B0604020202020204" pitchFamily="34" charset="0"/>
              <a:buChar char="•"/>
            </a:pPr>
            <a:endParaRPr lang="it-IT" sz="2000" dirty="0">
              <a:solidFill>
                <a:schemeClr val="bg1"/>
              </a:solidFill>
            </a:endParaRPr>
          </a:p>
          <a:p>
            <a:pPr>
              <a:buFont typeface="Arial" panose="020B0604020202020204" pitchFamily="34" charset="0"/>
              <a:buChar char="•"/>
            </a:pPr>
            <a:r>
              <a:rPr lang="it-IT" sz="2000" dirty="0">
                <a:solidFill>
                  <a:schemeClr val="bg1"/>
                </a:solidFill>
              </a:rPr>
              <a:t> Spending more time tuning the model.</a:t>
            </a:r>
          </a:p>
          <a:p>
            <a:pPr>
              <a:buFont typeface="Arial" panose="020B0604020202020204" pitchFamily="34" charset="0"/>
              <a:buChar char="•"/>
            </a:pPr>
            <a:endParaRPr lang="it-IT" sz="2000" dirty="0">
              <a:solidFill>
                <a:schemeClr val="bg1"/>
              </a:solidFill>
            </a:endParaRPr>
          </a:p>
          <a:p>
            <a:pPr>
              <a:buFont typeface="Arial" panose="020B0604020202020204" pitchFamily="34" charset="0"/>
              <a:buChar char="•"/>
            </a:pPr>
            <a:r>
              <a:rPr lang="it-IT" sz="2000" dirty="0">
                <a:solidFill>
                  <a:schemeClr val="bg1"/>
                </a:solidFill>
              </a:rPr>
              <a:t> </a:t>
            </a:r>
            <a:r>
              <a:rPr lang="it-IT" sz="2000" dirty="0" err="1">
                <a:solidFill>
                  <a:schemeClr val="bg1"/>
                </a:solidFill>
              </a:rPr>
              <a:t>Stack</a:t>
            </a:r>
            <a:r>
              <a:rPr lang="it-IT" sz="2000" dirty="0">
                <a:solidFill>
                  <a:schemeClr val="bg1"/>
                </a:solidFill>
              </a:rPr>
              <a:t> more models to the ensemble.</a:t>
            </a:r>
          </a:p>
          <a:p>
            <a:pPr>
              <a:buFont typeface="Arial" panose="020B0604020202020204" pitchFamily="34" charset="0"/>
              <a:buChar char="•"/>
            </a:pPr>
            <a:endParaRPr lang="it-IT" sz="2000" dirty="0">
              <a:solidFill>
                <a:schemeClr val="bg1"/>
              </a:solidFill>
            </a:endParaRPr>
          </a:p>
          <a:p>
            <a:pPr>
              <a:buFont typeface="Arial" panose="020B0604020202020204" pitchFamily="34" charset="0"/>
              <a:buChar char="•"/>
            </a:pPr>
            <a:r>
              <a:rPr lang="it-IT" sz="2000" dirty="0">
                <a:solidFill>
                  <a:schemeClr val="bg1"/>
                </a:solidFill>
              </a:rPr>
              <a:t> </a:t>
            </a:r>
            <a:r>
              <a:rPr lang="it-IT" sz="2000" dirty="0" err="1">
                <a:solidFill>
                  <a:schemeClr val="bg1"/>
                </a:solidFill>
              </a:rPr>
              <a:t>Add</a:t>
            </a:r>
            <a:r>
              <a:rPr lang="it-IT" sz="2000" dirty="0">
                <a:solidFill>
                  <a:schemeClr val="bg1"/>
                </a:solidFill>
              </a:rPr>
              <a:t> </a:t>
            </a:r>
            <a:r>
              <a:rPr lang="it-IT" sz="2000" dirty="0" err="1">
                <a:solidFill>
                  <a:schemeClr val="bg1"/>
                </a:solidFill>
              </a:rPr>
              <a:t>different</a:t>
            </a:r>
            <a:r>
              <a:rPr lang="it-IT" sz="2000" dirty="0">
                <a:solidFill>
                  <a:schemeClr val="bg1"/>
                </a:solidFill>
              </a:rPr>
              <a:t> models with </a:t>
            </a:r>
            <a:r>
              <a:rPr lang="it-IT" sz="2000" dirty="0" err="1">
                <a:solidFill>
                  <a:schemeClr val="bg1"/>
                </a:solidFill>
              </a:rPr>
              <a:t>complex</a:t>
            </a:r>
            <a:r>
              <a:rPr lang="it-IT" sz="2000" dirty="0">
                <a:solidFill>
                  <a:schemeClr val="bg1"/>
                </a:solidFill>
              </a:rPr>
              <a:t> </a:t>
            </a:r>
            <a:r>
              <a:rPr lang="it-IT" sz="2000" dirty="0" err="1">
                <a:solidFill>
                  <a:schemeClr val="bg1"/>
                </a:solidFill>
              </a:rPr>
              <a:t>architectures</a:t>
            </a:r>
            <a:r>
              <a:rPr lang="it-IT" sz="2000" dirty="0">
                <a:solidFill>
                  <a:schemeClr val="bg1"/>
                </a:solidFill>
              </a:rPr>
              <a:t> (to </a:t>
            </a:r>
            <a:r>
              <a:rPr lang="it-IT" sz="2000" dirty="0" err="1">
                <a:solidFill>
                  <a:schemeClr val="bg1"/>
                </a:solidFill>
              </a:rPr>
              <a:t>increase</a:t>
            </a:r>
            <a:r>
              <a:rPr lang="it-IT" sz="2000" dirty="0">
                <a:solidFill>
                  <a:schemeClr val="bg1"/>
                </a:solidFill>
              </a:rPr>
              <a:t> </a:t>
            </a:r>
            <a:r>
              <a:rPr lang="it-IT" sz="2000" dirty="0" err="1">
                <a:solidFill>
                  <a:schemeClr val="bg1"/>
                </a:solidFill>
              </a:rPr>
              <a:t>robustness</a:t>
            </a:r>
            <a:r>
              <a:rPr lang="it-IT" sz="2000" dirty="0">
                <a:solidFill>
                  <a:schemeClr val="bg1"/>
                </a:solidFill>
              </a:rPr>
              <a:t> and </a:t>
            </a:r>
            <a:r>
              <a:rPr lang="it-IT" sz="2000" dirty="0" err="1">
                <a:solidFill>
                  <a:schemeClr val="bg1"/>
                </a:solidFill>
              </a:rPr>
              <a:t>accuracy</a:t>
            </a:r>
            <a:r>
              <a:rPr lang="it-IT" sz="2000" dirty="0">
                <a:solidFill>
                  <a:schemeClr val="bg1"/>
                </a:solidFill>
              </a:rPr>
              <a:t>).</a:t>
            </a:r>
          </a:p>
          <a:p>
            <a:pPr>
              <a:buFont typeface="Arial" panose="020B0604020202020204" pitchFamily="34" charset="0"/>
              <a:buChar char="•"/>
            </a:pPr>
            <a:endParaRPr lang="it-IT" sz="2000" dirty="0">
              <a:solidFill>
                <a:schemeClr val="bg1"/>
              </a:solidFill>
            </a:endParaRPr>
          </a:p>
          <a:p>
            <a:pPr>
              <a:buFont typeface="Arial" panose="020B0604020202020204" pitchFamily="34" charset="0"/>
              <a:buChar char="•"/>
            </a:pPr>
            <a:r>
              <a:rPr lang="it-IT" sz="2000" dirty="0">
                <a:solidFill>
                  <a:schemeClr val="bg1"/>
                </a:solidFill>
              </a:rPr>
              <a:t> </a:t>
            </a:r>
            <a:r>
              <a:rPr lang="it-IT" sz="2000" dirty="0" err="1">
                <a:solidFill>
                  <a:schemeClr val="bg1"/>
                </a:solidFill>
              </a:rPr>
              <a:t>Try</a:t>
            </a:r>
            <a:r>
              <a:rPr lang="it-IT" sz="2000" dirty="0">
                <a:solidFill>
                  <a:schemeClr val="bg1"/>
                </a:solidFill>
              </a:rPr>
              <a:t> </a:t>
            </a:r>
            <a:r>
              <a:rPr lang="it-IT" sz="2000" dirty="0" err="1">
                <a:solidFill>
                  <a:schemeClr val="bg1"/>
                </a:solidFill>
              </a:rPr>
              <a:t>different</a:t>
            </a:r>
            <a:r>
              <a:rPr lang="it-IT" sz="2000" dirty="0">
                <a:solidFill>
                  <a:schemeClr val="bg1"/>
                </a:solidFill>
              </a:rPr>
              <a:t> cross-</a:t>
            </a:r>
            <a:r>
              <a:rPr lang="it-IT" sz="2000" dirty="0" err="1">
                <a:solidFill>
                  <a:schemeClr val="bg1"/>
                </a:solidFill>
              </a:rPr>
              <a:t>validation</a:t>
            </a:r>
            <a:r>
              <a:rPr lang="it-IT" sz="2000" dirty="0">
                <a:solidFill>
                  <a:schemeClr val="bg1"/>
                </a:solidFill>
              </a:rPr>
              <a:t> </a:t>
            </a:r>
            <a:r>
              <a:rPr lang="it-IT" sz="2000" dirty="0" err="1">
                <a:solidFill>
                  <a:schemeClr val="bg1"/>
                </a:solidFill>
              </a:rPr>
              <a:t>methods</a:t>
            </a:r>
            <a:r>
              <a:rPr lang="it-IT" sz="2000" dirty="0">
                <a:solidFill>
                  <a:schemeClr val="bg1"/>
                </a:solidFill>
              </a:rPr>
              <a:t> (k-</a:t>
            </a:r>
            <a:r>
              <a:rPr lang="it-IT" sz="2000" dirty="0" err="1">
                <a:solidFill>
                  <a:schemeClr val="bg1"/>
                </a:solidFill>
              </a:rPr>
              <a:t>fold</a:t>
            </a:r>
            <a:r>
              <a:rPr lang="it-IT" sz="2000" dirty="0">
                <a:solidFill>
                  <a:schemeClr val="bg1"/>
                </a:solidFill>
              </a:rPr>
              <a:t>, </a:t>
            </a:r>
            <a:r>
              <a:rPr lang="it-IT" sz="2000" dirty="0" err="1">
                <a:solidFill>
                  <a:schemeClr val="bg1"/>
                </a:solidFill>
              </a:rPr>
              <a:t>nested</a:t>
            </a:r>
            <a:r>
              <a:rPr lang="it-IT" sz="2000" dirty="0">
                <a:solidFill>
                  <a:schemeClr val="bg1"/>
                </a:solidFill>
              </a:rPr>
              <a:t>, </a:t>
            </a:r>
            <a:r>
              <a:rPr lang="it-IT" sz="2000" dirty="0" err="1">
                <a:solidFill>
                  <a:schemeClr val="bg1"/>
                </a:solidFill>
              </a:rPr>
              <a:t>stratified</a:t>
            </a:r>
            <a:r>
              <a:rPr lang="it-IT" sz="2000" dirty="0">
                <a:solidFill>
                  <a:schemeClr val="bg1"/>
                </a:solidFill>
              </a:rPr>
              <a:t> k-</a:t>
            </a:r>
            <a:r>
              <a:rPr lang="it-IT" sz="2000" dirty="0" err="1">
                <a:solidFill>
                  <a:schemeClr val="bg1"/>
                </a:solidFill>
              </a:rPr>
              <a:t>fold</a:t>
            </a:r>
            <a:r>
              <a:rPr lang="it-IT" sz="2000" dirty="0">
                <a:solidFill>
                  <a:schemeClr val="bg1"/>
                </a:solidFill>
              </a:rPr>
              <a:t>, etc.).</a:t>
            </a:r>
          </a:p>
          <a:p>
            <a:pPr>
              <a:buFont typeface="Arial" panose="020B0604020202020204" pitchFamily="34" charset="0"/>
              <a:buChar char="•"/>
            </a:pPr>
            <a:endParaRPr lang="it-IT" sz="2000" dirty="0">
              <a:solidFill>
                <a:schemeClr val="bg1"/>
              </a:solidFill>
            </a:endParaRPr>
          </a:p>
          <a:p>
            <a:pPr>
              <a:buFont typeface="Arial" panose="020B0604020202020204" pitchFamily="34" charset="0"/>
              <a:buChar char="•"/>
            </a:pPr>
            <a:r>
              <a:rPr lang="it-IT" sz="2000" dirty="0">
                <a:solidFill>
                  <a:schemeClr val="bg1"/>
                </a:solidFill>
              </a:rPr>
              <a:t> Use a more </a:t>
            </a:r>
            <a:r>
              <a:rPr lang="it-IT" sz="2000" dirty="0" err="1">
                <a:solidFill>
                  <a:schemeClr val="bg1"/>
                </a:solidFill>
              </a:rPr>
              <a:t>powerful</a:t>
            </a:r>
            <a:r>
              <a:rPr lang="it-IT" sz="2000" dirty="0">
                <a:solidFill>
                  <a:schemeClr val="bg1"/>
                </a:solidFill>
              </a:rPr>
              <a:t> GPU or a GPU cluster to reduce the training time and training more models.</a:t>
            </a:r>
          </a:p>
          <a:p>
            <a:pPr>
              <a:buFont typeface="Arial" panose="020B0604020202020204" pitchFamily="34" charset="0"/>
              <a:buChar char="•"/>
            </a:pPr>
            <a:endParaRPr lang="it-IT" dirty="0">
              <a:solidFill>
                <a:schemeClr val="bg1"/>
              </a:solidFill>
            </a:endParaRPr>
          </a:p>
          <a:p>
            <a:pPr>
              <a:buFont typeface="Arial" panose="020B0604020202020204" pitchFamily="34" charset="0"/>
              <a:buChar char="•"/>
            </a:pPr>
            <a:r>
              <a:rPr lang="it-IT" sz="2000" dirty="0">
                <a:solidFill>
                  <a:schemeClr val="bg1"/>
                </a:solidFill>
              </a:rPr>
              <a:t> </a:t>
            </a:r>
            <a:r>
              <a:rPr lang="it-IT" sz="2000" dirty="0" err="1">
                <a:solidFill>
                  <a:schemeClr val="bg1"/>
                </a:solidFill>
              </a:rPr>
              <a:t>Tune</a:t>
            </a:r>
            <a:r>
              <a:rPr lang="it-IT" sz="2000" dirty="0">
                <a:solidFill>
                  <a:schemeClr val="bg1"/>
                </a:solidFill>
              </a:rPr>
              <a:t> the model with </a:t>
            </a:r>
            <a:r>
              <a:rPr lang="it-IT" sz="2000" dirty="0" err="1">
                <a:solidFill>
                  <a:schemeClr val="bg1"/>
                </a:solidFill>
              </a:rPr>
              <a:t>different</a:t>
            </a:r>
            <a:r>
              <a:rPr lang="it-IT" sz="2000" dirty="0">
                <a:solidFill>
                  <a:schemeClr val="bg1"/>
                </a:solidFill>
              </a:rPr>
              <a:t> </a:t>
            </a:r>
            <a:r>
              <a:rPr lang="it-IT" sz="2000" dirty="0" err="1">
                <a:solidFill>
                  <a:schemeClr val="bg1"/>
                </a:solidFill>
              </a:rPr>
              <a:t>hyperparameters</a:t>
            </a:r>
            <a:r>
              <a:rPr lang="it-IT" sz="2000" dirty="0">
                <a:solidFill>
                  <a:schemeClr val="bg1"/>
                </a:solidFill>
              </a:rPr>
              <a:t>.</a:t>
            </a:r>
          </a:p>
        </p:txBody>
      </p:sp>
    </p:spTree>
    <p:extLst>
      <p:ext uri="{BB962C8B-B14F-4D97-AF65-F5344CB8AC3E}">
        <p14:creationId xmlns:p14="http://schemas.microsoft.com/office/powerpoint/2010/main" val="570097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86C037D-5446-06F3-F2A6-D3EDF52517CB}"/>
              </a:ext>
            </a:extLst>
          </p:cNvPr>
          <p:cNvSpPr txBox="1"/>
          <p:nvPr/>
        </p:nvSpPr>
        <p:spPr>
          <a:xfrm>
            <a:off x="4523791" y="221217"/>
            <a:ext cx="2715209" cy="1077218"/>
          </a:xfrm>
          <a:prstGeom prst="rect">
            <a:avLst/>
          </a:prstGeom>
          <a:noFill/>
        </p:spPr>
        <p:txBody>
          <a:bodyPr wrap="square">
            <a:spAutoFit/>
          </a:bodyPr>
          <a:lstStyle/>
          <a:p>
            <a:pPr algn="ctr"/>
            <a:r>
              <a:rPr lang="it-IT" sz="3200" dirty="0" err="1">
                <a:solidFill>
                  <a:srgbClr val="E6FD9D"/>
                </a:solidFill>
              </a:rPr>
              <a:t>Conclusions</a:t>
            </a:r>
            <a:endParaRPr lang="it-IT" sz="3200" dirty="0">
              <a:solidFill>
                <a:srgbClr val="E6FD9D"/>
              </a:solidFill>
            </a:endParaRPr>
          </a:p>
          <a:p>
            <a:pPr marL="285750" indent="-285750" algn="ctr">
              <a:buFont typeface="Arial" panose="020B0604020202020204" pitchFamily="34" charset="0"/>
              <a:buChar char="•"/>
            </a:pPr>
            <a:endParaRPr lang="it-IT" sz="3200" dirty="0">
              <a:solidFill>
                <a:srgbClr val="E6FD9D"/>
              </a:solidFill>
            </a:endParaRPr>
          </a:p>
        </p:txBody>
      </p:sp>
      <p:sp>
        <p:nvSpPr>
          <p:cNvPr id="3" name="TextBox 2">
            <a:extLst>
              <a:ext uri="{FF2B5EF4-FFF2-40B4-BE49-F238E27FC236}">
                <a16:creationId xmlns:a16="http://schemas.microsoft.com/office/drawing/2014/main" id="{6D3EE51B-31B6-26DA-F1AE-2EB1D8D5B7A5}"/>
              </a:ext>
            </a:extLst>
          </p:cNvPr>
          <p:cNvSpPr txBox="1"/>
          <p:nvPr/>
        </p:nvSpPr>
        <p:spPr>
          <a:xfrm>
            <a:off x="856908" y="1104410"/>
            <a:ext cx="10048974" cy="5543184"/>
          </a:xfrm>
          <a:prstGeom prst="rect">
            <a:avLst/>
          </a:prstGeom>
          <a:noFill/>
        </p:spPr>
        <p:txBody>
          <a:bodyPr wrap="square">
            <a:spAutoFit/>
          </a:bodyPr>
          <a:lstStyle/>
          <a:p>
            <a:pPr>
              <a:lnSpc>
                <a:spcPct val="150000"/>
              </a:lnSpc>
              <a:buFont typeface="Arial" panose="020B0604020202020204" pitchFamily="34" charset="0"/>
              <a:buChar char="•"/>
            </a:pP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The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process</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of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manually</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labelling</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and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delimiting</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salt</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bodies in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thousands</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of images can be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automated</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in the future with the use of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CNNs</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a:t>
            </a:r>
          </a:p>
          <a:p>
            <a:pPr>
              <a:lnSpc>
                <a:spcPct val="150000"/>
              </a:lnSpc>
              <a:buFont typeface="Arial" panose="020B0604020202020204" pitchFamily="34" charset="0"/>
              <a:buChar char="•"/>
            </a:pPr>
            <a:endParaRPr lang="it-IT" sz="2000" dirty="0">
              <a:solidFill>
                <a:schemeClr val="bg1"/>
              </a:solidFill>
              <a:latin typeface="Inter-Regular" panose="020B0604020202020204" charset="0"/>
              <a:ea typeface="Inter-Regular" panose="020B0604020202020204" charset="0"/>
              <a:cs typeface="Times New Roman" panose="02020603050405020304" pitchFamily="18" charset="0"/>
            </a:endParaRPr>
          </a:p>
          <a:p>
            <a:pPr>
              <a:lnSpc>
                <a:spcPct val="150000"/>
              </a:lnSpc>
              <a:buFont typeface="Arial" panose="020B0604020202020204" pitchFamily="34" charset="0"/>
              <a:buChar char="•"/>
            </a:pP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The ensemble of the first, second, and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third</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stage models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was</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the model with the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highest</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IoU</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score on the test dataset.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Hence</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ensemble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is</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key to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obtain</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more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robust</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and accurate models.</a:t>
            </a:r>
          </a:p>
          <a:p>
            <a:pPr>
              <a:lnSpc>
                <a:spcPct val="150000"/>
              </a:lnSpc>
              <a:buFont typeface="Arial" panose="020B0604020202020204" pitchFamily="34" charset="0"/>
              <a:buChar char="•"/>
            </a:pPr>
            <a:endParaRPr lang="it-IT" sz="2000" dirty="0">
              <a:solidFill>
                <a:schemeClr val="bg1"/>
              </a:solidFill>
              <a:latin typeface="Inter-Regular" panose="020B0604020202020204" charset="0"/>
              <a:ea typeface="Inter-Regular" panose="020B0604020202020204" charset="0"/>
              <a:cs typeface="Times New Roman" panose="02020603050405020304" pitchFamily="18" charset="0"/>
            </a:endParaRPr>
          </a:p>
          <a:p>
            <a:pPr>
              <a:lnSpc>
                <a:spcPct val="150000"/>
              </a:lnSpc>
              <a:buFont typeface="Arial" panose="020B0604020202020204" pitchFamily="34" charset="0"/>
              <a:buChar char="•"/>
            </a:pP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Semi-</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Supervised</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Learning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is</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powerful</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technique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which</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is</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very</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useful</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for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this</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task,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since</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we</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have</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vast</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array of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unlabeled</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images and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few</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labeled</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images.</a:t>
            </a:r>
          </a:p>
          <a:p>
            <a:pPr>
              <a:lnSpc>
                <a:spcPct val="150000"/>
              </a:lnSpc>
              <a:buFont typeface="Arial" panose="020B0604020202020204" pitchFamily="34" charset="0"/>
              <a:buChar char="•"/>
            </a:pPr>
            <a:endParaRPr lang="it-IT" sz="2000" dirty="0">
              <a:solidFill>
                <a:schemeClr val="bg1"/>
              </a:solidFill>
              <a:latin typeface="Inter-Regular" panose="020B0604020202020204" charset="0"/>
              <a:ea typeface="Inter-Regular" panose="020B0604020202020204" charset="0"/>
              <a:cs typeface="Times New Roman" panose="02020603050405020304" pitchFamily="18" charset="0"/>
            </a:endParaRPr>
          </a:p>
          <a:p>
            <a:pPr>
              <a:lnSpc>
                <a:spcPct val="150000"/>
              </a:lnSpc>
              <a:buFont typeface="Arial" panose="020B0604020202020204" pitchFamily="34" charset="0"/>
              <a:buChar char="•"/>
            </a:pP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Local minima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might</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be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frequent</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for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complex</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models,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thus</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it</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is</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important</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to monitor the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accuracy</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and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choose</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the model with the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lowest</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loss</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and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highest</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r>
              <a:rPr lang="it-IT" sz="2000" dirty="0" err="1">
                <a:solidFill>
                  <a:schemeClr val="bg1"/>
                </a:solidFill>
                <a:latin typeface="Inter-Regular" panose="020B0604020202020204" charset="0"/>
                <a:ea typeface="Inter-Regular" panose="020B0604020202020204" charset="0"/>
                <a:cs typeface="Times New Roman" panose="02020603050405020304" pitchFamily="18" charset="0"/>
              </a:rPr>
              <a:t>accuracy</a:t>
            </a:r>
            <a:r>
              <a:rPr lang="it-IT" sz="2000" dirty="0">
                <a:solidFill>
                  <a:schemeClr val="bg1"/>
                </a:solidFill>
                <a:latin typeface="Inter-Regular" panose="020B0604020202020204" charset="0"/>
                <a:ea typeface="Inter-Regular" panose="020B0604020202020204" charset="0"/>
                <a:cs typeface="Times New Roman" panose="02020603050405020304" pitchFamily="18" charset="0"/>
              </a:rPr>
              <a:t>. </a:t>
            </a:r>
          </a:p>
          <a:p>
            <a:pPr>
              <a:lnSpc>
                <a:spcPct val="150000"/>
              </a:lnSpc>
              <a:buFont typeface="Arial" panose="020B0604020202020204" pitchFamily="34" charset="0"/>
              <a:buChar char="•"/>
            </a:pPr>
            <a:endParaRPr lang="it-IT" sz="1800" dirty="0">
              <a:solidFill>
                <a:schemeClr val="bg1"/>
              </a:solidFill>
              <a:latin typeface="Inter-Regular" panose="020B0604020202020204" charset="0"/>
              <a:ea typeface="Inter-Regular" panose="020B0604020202020204" charset="0"/>
              <a:cs typeface="Times New Roman" panose="02020603050405020304" pitchFamily="18" charset="0"/>
            </a:endParaRPr>
          </a:p>
        </p:txBody>
      </p:sp>
    </p:spTree>
    <p:extLst>
      <p:ext uri="{BB962C8B-B14F-4D97-AF65-F5344CB8AC3E}">
        <p14:creationId xmlns:p14="http://schemas.microsoft.com/office/powerpoint/2010/main" val="2299251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16EF2F-4BBF-F40E-0D00-BA4F7041857E}"/>
              </a:ext>
            </a:extLst>
          </p:cNvPr>
          <p:cNvSpPr/>
          <p:nvPr/>
        </p:nvSpPr>
        <p:spPr>
          <a:xfrm>
            <a:off x="2587668" y="1025739"/>
            <a:ext cx="7016664" cy="2323393"/>
          </a:xfrm>
          <a:prstGeom prst="rect">
            <a:avLst/>
          </a:prstGeom>
          <a:noFill/>
        </p:spPr>
        <p:txBody>
          <a:bodyPr wrap="none" lIns="91440" tIns="45720" rIns="91440" bIns="45720">
            <a:spAutoFit/>
          </a:bodyPr>
          <a:lstStyle/>
          <a:p>
            <a:pPr algn="ctr">
              <a:lnSpc>
                <a:spcPts val="9200"/>
              </a:lnSpc>
            </a:pPr>
            <a:r>
              <a:rPr lang="en-US" sz="5700" b="1" cap="none" spc="0" dirty="0">
                <a:ln w="22225">
                  <a:solidFill>
                    <a:schemeClr val="accent2"/>
                  </a:solidFill>
                  <a:prstDash val="solid"/>
                </a:ln>
                <a:solidFill>
                  <a:schemeClr val="accent2">
                    <a:lumMod val="40000"/>
                    <a:lumOff val="60000"/>
                  </a:schemeClr>
                </a:solidFill>
                <a:effectLst/>
              </a:rPr>
              <a:t>Thank you for your </a:t>
            </a:r>
          </a:p>
          <a:p>
            <a:pPr algn="ctr">
              <a:lnSpc>
                <a:spcPts val="9200"/>
              </a:lnSpc>
            </a:pPr>
            <a:r>
              <a:rPr lang="en-US" sz="5700" b="1" cap="none" spc="0" dirty="0">
                <a:ln w="22225">
                  <a:solidFill>
                    <a:schemeClr val="accent2"/>
                  </a:solidFill>
                  <a:prstDash val="solid"/>
                </a:ln>
                <a:solidFill>
                  <a:schemeClr val="accent2">
                    <a:lumMod val="40000"/>
                    <a:lumOff val="60000"/>
                  </a:schemeClr>
                </a:solidFill>
                <a:effectLst/>
              </a:rPr>
              <a:t>attention!</a:t>
            </a:r>
          </a:p>
        </p:txBody>
      </p:sp>
      <p:sp>
        <p:nvSpPr>
          <p:cNvPr id="7" name="Rectangle 6">
            <a:extLst>
              <a:ext uri="{FF2B5EF4-FFF2-40B4-BE49-F238E27FC236}">
                <a16:creationId xmlns:a16="http://schemas.microsoft.com/office/drawing/2014/main" id="{4543B644-68BF-BB16-C606-1B42E034F3B2}"/>
              </a:ext>
            </a:extLst>
          </p:cNvPr>
          <p:cNvSpPr/>
          <p:nvPr/>
        </p:nvSpPr>
        <p:spPr>
          <a:xfrm>
            <a:off x="406500" y="4448915"/>
            <a:ext cx="7460697" cy="1843518"/>
          </a:xfrm>
          <a:prstGeom prst="rect">
            <a:avLst/>
          </a:prstGeom>
          <a:noFill/>
        </p:spPr>
        <p:txBody>
          <a:bodyPr wrap="none" lIns="91440" tIns="45720" rIns="91440" bIns="45720">
            <a:spAutoFit/>
          </a:bodyPr>
          <a:lstStyle/>
          <a:p>
            <a:pPr>
              <a:lnSpc>
                <a:spcPct val="200000"/>
              </a:lnSpc>
            </a:pPr>
            <a:r>
              <a:rPr lang="it-IT"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Email: d.farchione@studenti.unipi.it</a:t>
            </a:r>
          </a:p>
          <a:p>
            <a:pPr>
              <a:lnSpc>
                <a:spcPct val="200000"/>
              </a:lnSpc>
            </a:pPr>
            <a:r>
              <a:rPr lang="it-IT"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GitHub: https://github.com/Iron486/Salt-Body-Segmentation</a:t>
            </a:r>
          </a:p>
          <a:p>
            <a:pPr>
              <a:lnSpc>
                <a:spcPct val="200000"/>
              </a:lnSpc>
            </a:pPr>
            <a:r>
              <a:rPr lang="it-IT"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Kaggle</a:t>
            </a:r>
            <a:r>
              <a:rPr lang="it-IT"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https://www.kaggle.com/die9origephit/datasets</a:t>
            </a:r>
          </a:p>
        </p:txBody>
      </p:sp>
      <p:sp>
        <p:nvSpPr>
          <p:cNvPr id="12" name="Rectangle 11">
            <a:extLst>
              <a:ext uri="{FF2B5EF4-FFF2-40B4-BE49-F238E27FC236}">
                <a16:creationId xmlns:a16="http://schemas.microsoft.com/office/drawing/2014/main" id="{3B40D615-8C33-8840-354A-7F091B1079B4}"/>
              </a:ext>
            </a:extLst>
          </p:cNvPr>
          <p:cNvSpPr/>
          <p:nvPr/>
        </p:nvSpPr>
        <p:spPr>
          <a:xfrm>
            <a:off x="406500" y="3790590"/>
            <a:ext cx="1845377" cy="523220"/>
          </a:xfrm>
          <a:prstGeom prst="rect">
            <a:avLst/>
          </a:prstGeom>
          <a:noFill/>
        </p:spPr>
        <p:txBody>
          <a:bodyPr wrap="none" lIns="91440" tIns="45720" rIns="91440" bIns="45720">
            <a:spAutoFit/>
          </a:bodyPr>
          <a:lstStyle/>
          <a:p>
            <a:pPr algn="ctr"/>
            <a:r>
              <a:rPr lang="en-US" sz="2800" b="1" cap="none" spc="0" dirty="0">
                <a:ln w="6600">
                  <a:solidFill>
                    <a:schemeClr val="accent2"/>
                  </a:solidFill>
                  <a:prstDash val="solid"/>
                </a:ln>
                <a:solidFill>
                  <a:srgbClr val="FFFFFF"/>
                </a:solidFill>
                <a:effectLst>
                  <a:outerShdw dist="38100" dir="2700000" algn="tl" rotWithShape="0">
                    <a:schemeClr val="accent2"/>
                  </a:outerShdw>
                </a:effectLst>
              </a:rPr>
              <a:t>Contacts:</a:t>
            </a:r>
          </a:p>
        </p:txBody>
      </p:sp>
    </p:spTree>
    <p:extLst>
      <p:ext uri="{BB962C8B-B14F-4D97-AF65-F5344CB8AC3E}">
        <p14:creationId xmlns:p14="http://schemas.microsoft.com/office/powerpoint/2010/main" val="82165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ABAAA4-9B75-A2CD-FA93-5B3AB5D14955}"/>
              </a:ext>
            </a:extLst>
          </p:cNvPr>
          <p:cNvSpPr txBox="1"/>
          <p:nvPr/>
        </p:nvSpPr>
        <p:spPr>
          <a:xfrm>
            <a:off x="783771" y="603027"/>
            <a:ext cx="10825861" cy="6093976"/>
          </a:xfrm>
          <a:prstGeom prst="rect">
            <a:avLst/>
          </a:prstGeom>
          <a:noFill/>
        </p:spPr>
        <p:txBody>
          <a:bodyPr wrap="square">
            <a:spAutoFit/>
          </a:bodyPr>
          <a:lstStyle/>
          <a:p>
            <a:endParaRPr lang="en-US" dirty="0">
              <a:solidFill>
                <a:schemeClr val="bg1"/>
              </a:solidFill>
            </a:endParaRPr>
          </a:p>
          <a:p>
            <a:r>
              <a:rPr lang="en-US" sz="1600" dirty="0">
                <a:solidFill>
                  <a:schemeClr val="bg1"/>
                </a:solidFill>
              </a:rPr>
              <a:t>The data for this competition represents </a:t>
            </a:r>
            <a:r>
              <a:rPr lang="en-US" sz="1600" dirty="0">
                <a:solidFill>
                  <a:schemeClr val="accent5">
                    <a:lumMod val="40000"/>
                    <a:lumOff val="60000"/>
                  </a:schemeClr>
                </a:solidFill>
              </a:rPr>
              <a:t>2D image slices</a:t>
            </a:r>
            <a:r>
              <a:rPr lang="en-US" sz="1600" dirty="0">
                <a:solidFill>
                  <a:schemeClr val="bg1"/>
                </a:solidFill>
              </a:rPr>
              <a:t> of 3D view of earth’s interior. They were collected using </a:t>
            </a:r>
            <a:r>
              <a:rPr lang="en-US" sz="1600" dirty="0">
                <a:solidFill>
                  <a:schemeClr val="accent5">
                    <a:lumMod val="40000"/>
                    <a:lumOff val="60000"/>
                  </a:schemeClr>
                </a:solidFill>
              </a:rPr>
              <a:t>reflection seismology</a:t>
            </a:r>
            <a:r>
              <a:rPr lang="en-US" sz="1600" dirty="0">
                <a:solidFill>
                  <a:schemeClr val="bg1"/>
                </a:solidFill>
              </a:rPr>
              <a:t>. </a:t>
            </a:r>
          </a:p>
          <a:p>
            <a:r>
              <a:rPr lang="en-US" sz="1600" dirty="0">
                <a:solidFill>
                  <a:schemeClr val="bg1"/>
                </a:solidFill>
              </a:rPr>
              <a:t>Thus, </a:t>
            </a:r>
            <a:r>
              <a:rPr lang="en-US" sz="1600" dirty="0">
                <a:solidFill>
                  <a:schemeClr val="accent5">
                    <a:lumMod val="40000"/>
                    <a:lumOff val="60000"/>
                  </a:schemeClr>
                </a:solidFill>
              </a:rPr>
              <a:t>input data are a set of single-channel grayscale of seismic sections</a:t>
            </a:r>
            <a:r>
              <a:rPr lang="en-US" sz="1600" dirty="0">
                <a:solidFill>
                  <a:schemeClr val="bg1"/>
                </a:solidFill>
              </a:rPr>
              <a:t>, and each pixel contains the amplitude of the wave reflection. </a:t>
            </a:r>
          </a:p>
          <a:p>
            <a:r>
              <a:rPr lang="en-US" sz="1600" dirty="0">
                <a:solidFill>
                  <a:schemeClr val="bg1"/>
                </a:solidFill>
              </a:rPr>
              <a:t>Moreover, TGS </a:t>
            </a:r>
            <a:r>
              <a:rPr lang="en-US" sz="1600" b="0" i="0" dirty="0">
                <a:solidFill>
                  <a:schemeClr val="bg1"/>
                </a:solidFill>
                <a:effectLst/>
              </a:rPr>
              <a:t>provided some these seismic sections as </a:t>
            </a:r>
            <a:r>
              <a:rPr lang="en-US" sz="1600" b="0" i="0" dirty="0">
                <a:solidFill>
                  <a:schemeClr val="accent5">
                    <a:lumMod val="40000"/>
                    <a:lumOff val="60000"/>
                  </a:schemeClr>
                </a:solidFill>
                <a:effectLst/>
              </a:rPr>
              <a:t>PNG</a:t>
            </a:r>
            <a:r>
              <a:rPr lang="en-US" sz="1600" b="0" i="0" dirty="0">
                <a:solidFill>
                  <a:schemeClr val="bg1"/>
                </a:solidFill>
                <a:effectLst/>
              </a:rPr>
              <a:t> files, instead of </a:t>
            </a:r>
            <a:r>
              <a:rPr lang="en-US" sz="1600" b="0" i="0" dirty="0">
                <a:solidFill>
                  <a:schemeClr val="accent5">
                    <a:lumMod val="40000"/>
                    <a:lumOff val="60000"/>
                  </a:schemeClr>
                </a:solidFill>
                <a:effectLst/>
              </a:rPr>
              <a:t>SEG-Y</a:t>
            </a:r>
            <a:r>
              <a:rPr lang="en-US" sz="1600" b="0" i="0" dirty="0">
                <a:solidFill>
                  <a:schemeClr val="bg1"/>
                </a:solidFill>
                <a:effectLst/>
              </a:rPr>
              <a:t> file that is </a:t>
            </a:r>
            <a:r>
              <a:rPr lang="en-US" sz="1600" dirty="0">
                <a:solidFill>
                  <a:schemeClr val="bg1"/>
                </a:solidFill>
              </a:rPr>
              <a:t>one of t</a:t>
            </a:r>
            <a:r>
              <a:rPr lang="en-US" sz="1600" b="0" i="0" dirty="0">
                <a:solidFill>
                  <a:schemeClr val="bg1"/>
                </a:solidFill>
                <a:effectLst/>
              </a:rPr>
              <a:t>he standard formats for geophysical data.</a:t>
            </a:r>
            <a:endParaRPr lang="en-US" sz="1600" dirty="0">
              <a:solidFill>
                <a:schemeClr val="bg1"/>
              </a:solidFill>
            </a:endParaRPr>
          </a:p>
          <a:p>
            <a:endParaRPr lang="en-US" sz="1600" dirty="0">
              <a:solidFill>
                <a:schemeClr val="bg1"/>
              </a:solidFill>
            </a:endParaRPr>
          </a:p>
          <a:p>
            <a:r>
              <a:rPr lang="en-US" sz="1600" dirty="0">
                <a:solidFill>
                  <a:schemeClr val="bg1"/>
                </a:solidFill>
              </a:rPr>
              <a:t>For the competition purposes, large-size images were transformed into </a:t>
            </a:r>
            <a:r>
              <a:rPr lang="en-US" sz="1600" dirty="0">
                <a:solidFill>
                  <a:schemeClr val="accent5">
                    <a:lumMod val="40000"/>
                    <a:lumOff val="60000"/>
                  </a:schemeClr>
                </a:solidFill>
              </a:rPr>
              <a:t>101×101 pixels</a:t>
            </a:r>
            <a:r>
              <a:rPr lang="en-US" sz="1600" dirty="0">
                <a:solidFill>
                  <a:schemeClr val="bg1"/>
                </a:solidFill>
              </a:rPr>
              <a:t>. </a:t>
            </a:r>
          </a:p>
          <a:p>
            <a:endParaRPr lang="en-US" sz="1600" dirty="0">
              <a:solidFill>
                <a:schemeClr val="bg1"/>
              </a:solidFill>
            </a:endParaRPr>
          </a:p>
          <a:p>
            <a:r>
              <a:rPr lang="en-US" sz="1600" dirty="0">
                <a:solidFill>
                  <a:schemeClr val="bg1"/>
                </a:solidFill>
              </a:rPr>
              <a:t>The whole dataset has been split into two parts: </a:t>
            </a:r>
            <a:r>
              <a:rPr lang="en-US" sz="1600" b="1" dirty="0">
                <a:solidFill>
                  <a:schemeClr val="accent2">
                    <a:lumMod val="40000"/>
                    <a:lumOff val="60000"/>
                  </a:schemeClr>
                </a:solidFill>
              </a:rPr>
              <a:t>train and test dataset</a:t>
            </a:r>
            <a:r>
              <a:rPr lang="en-US" sz="1600" dirty="0">
                <a:solidFill>
                  <a:schemeClr val="bg1"/>
                </a:solidFill>
              </a:rPr>
              <a:t>. </a:t>
            </a:r>
            <a:r>
              <a:rPr lang="en-US" sz="1600" dirty="0">
                <a:solidFill>
                  <a:schemeClr val="accent5">
                    <a:lumMod val="40000"/>
                    <a:lumOff val="60000"/>
                  </a:schemeClr>
                </a:solidFill>
              </a:rPr>
              <a:t>The </a:t>
            </a:r>
            <a:r>
              <a:rPr lang="en-US" sz="1600" b="1" dirty="0">
                <a:solidFill>
                  <a:schemeClr val="accent5">
                    <a:lumMod val="40000"/>
                    <a:lumOff val="60000"/>
                  </a:schemeClr>
                </a:solidFill>
              </a:rPr>
              <a:t>train dataset</a:t>
            </a:r>
            <a:r>
              <a:rPr lang="en-US" sz="1600" dirty="0">
                <a:solidFill>
                  <a:schemeClr val="bg1"/>
                </a:solidFill>
              </a:rPr>
              <a:t> consists of </a:t>
            </a:r>
            <a:r>
              <a:rPr lang="en-US" sz="1600" dirty="0">
                <a:solidFill>
                  <a:schemeClr val="accent5">
                    <a:lumMod val="40000"/>
                    <a:lumOff val="60000"/>
                  </a:schemeClr>
                </a:solidFill>
              </a:rPr>
              <a:t>4000 images </a:t>
            </a:r>
            <a:r>
              <a:rPr lang="en-US" sz="1600" dirty="0">
                <a:solidFill>
                  <a:schemeClr val="bg1"/>
                </a:solidFill>
              </a:rPr>
              <a:t>together with the predicted outputs, and it is used for developing the predictive model. </a:t>
            </a:r>
          </a:p>
          <a:p>
            <a:r>
              <a:rPr lang="en-US" sz="1600" dirty="0">
                <a:solidFill>
                  <a:schemeClr val="accent5">
                    <a:lumMod val="40000"/>
                    <a:lumOff val="60000"/>
                  </a:schemeClr>
                </a:solidFill>
              </a:rPr>
              <a:t>The </a:t>
            </a:r>
            <a:r>
              <a:rPr lang="en-US" sz="1600" b="1" dirty="0">
                <a:solidFill>
                  <a:schemeClr val="accent5">
                    <a:lumMod val="40000"/>
                    <a:lumOff val="60000"/>
                  </a:schemeClr>
                </a:solidFill>
              </a:rPr>
              <a:t>test dataset</a:t>
            </a:r>
            <a:r>
              <a:rPr lang="en-US" sz="1600" dirty="0">
                <a:solidFill>
                  <a:schemeClr val="bg1"/>
                </a:solidFill>
              </a:rPr>
              <a:t>, instead, contains </a:t>
            </a:r>
            <a:r>
              <a:rPr lang="en-US" sz="1600" dirty="0">
                <a:solidFill>
                  <a:schemeClr val="accent5">
                    <a:lumMod val="40000"/>
                    <a:lumOff val="60000"/>
                  </a:schemeClr>
                </a:solidFill>
              </a:rPr>
              <a:t>18000 unlabeled images</a:t>
            </a:r>
            <a:r>
              <a:rPr lang="en-US" sz="1600" dirty="0">
                <a:solidFill>
                  <a:schemeClr val="bg1"/>
                </a:solidFill>
              </a:rPr>
              <a:t>. </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endParaRPr lang="en-US" sz="1000" dirty="0">
              <a:solidFill>
                <a:schemeClr val="bg1"/>
              </a:solidFill>
            </a:endParaRPr>
          </a:p>
          <a:p>
            <a:endParaRPr lang="en-US" sz="1000" dirty="0">
              <a:solidFill>
                <a:schemeClr val="bg1"/>
              </a:solidFill>
            </a:endParaRPr>
          </a:p>
          <a:p>
            <a:r>
              <a:rPr lang="en-US" sz="1600" dirty="0">
                <a:solidFill>
                  <a:schemeClr val="bg1"/>
                </a:solidFill>
              </a:rPr>
              <a:t>Hence, the goal of the competition is to localize the regions in the images that contain salt bodies. This can be done using </a:t>
            </a:r>
            <a:r>
              <a:rPr lang="en-US" sz="1600" b="1" dirty="0">
                <a:solidFill>
                  <a:schemeClr val="accent2">
                    <a:lumMod val="40000"/>
                    <a:lumOff val="60000"/>
                  </a:schemeClr>
                </a:solidFill>
              </a:rPr>
              <a:t>semantic segmentation</a:t>
            </a:r>
            <a:r>
              <a:rPr lang="en-US" sz="1600" b="1" dirty="0">
                <a:solidFill>
                  <a:schemeClr val="bg1"/>
                </a:solidFill>
              </a:rPr>
              <a:t>.</a:t>
            </a:r>
          </a:p>
        </p:txBody>
      </p:sp>
      <p:sp>
        <p:nvSpPr>
          <p:cNvPr id="5" name="TextBox 4">
            <a:extLst>
              <a:ext uri="{FF2B5EF4-FFF2-40B4-BE49-F238E27FC236}">
                <a16:creationId xmlns:a16="http://schemas.microsoft.com/office/drawing/2014/main" id="{99A6F57B-0567-C0D0-C50D-790ACB8777D2}"/>
              </a:ext>
            </a:extLst>
          </p:cNvPr>
          <p:cNvSpPr txBox="1"/>
          <p:nvPr/>
        </p:nvSpPr>
        <p:spPr>
          <a:xfrm>
            <a:off x="1791477" y="267869"/>
            <a:ext cx="8817429" cy="523220"/>
          </a:xfrm>
          <a:prstGeom prst="rect">
            <a:avLst/>
          </a:prstGeom>
          <a:noFill/>
        </p:spPr>
        <p:txBody>
          <a:bodyPr wrap="square">
            <a:spAutoFit/>
          </a:bodyPr>
          <a:lstStyle/>
          <a:p>
            <a:pPr algn="ctr"/>
            <a:r>
              <a:rPr lang="it-IT" altLang="ko-KR" sz="2800" dirty="0">
                <a:solidFill>
                  <a:srgbClr val="E6FD9D"/>
                </a:solidFill>
                <a:cs typeface="Arial" pitchFamily="34" charset="0"/>
              </a:rPr>
              <a:t>The TGS </a:t>
            </a:r>
            <a:r>
              <a:rPr lang="it-IT" altLang="ko-KR" sz="2800" dirty="0" err="1">
                <a:solidFill>
                  <a:srgbClr val="E6FD9D"/>
                </a:solidFill>
                <a:cs typeface="Arial" pitchFamily="34" charset="0"/>
              </a:rPr>
              <a:t>Competition</a:t>
            </a:r>
            <a:r>
              <a:rPr lang="it-IT" altLang="ko-KR" sz="2800" dirty="0">
                <a:solidFill>
                  <a:srgbClr val="E6FD9D"/>
                </a:solidFill>
                <a:cs typeface="Arial" pitchFamily="34" charset="0"/>
              </a:rPr>
              <a:t> and </a:t>
            </a:r>
            <a:r>
              <a:rPr lang="it-IT" altLang="ko-KR" sz="2800" dirty="0" err="1">
                <a:solidFill>
                  <a:srgbClr val="E6FD9D"/>
                </a:solidFill>
                <a:cs typeface="Arial" pitchFamily="34" charset="0"/>
              </a:rPr>
              <a:t>its</a:t>
            </a:r>
            <a:r>
              <a:rPr lang="it-IT" altLang="ko-KR" sz="2800" dirty="0">
                <a:solidFill>
                  <a:srgbClr val="E6FD9D"/>
                </a:solidFill>
                <a:cs typeface="Arial" pitchFamily="34" charset="0"/>
              </a:rPr>
              <a:t> </a:t>
            </a:r>
            <a:r>
              <a:rPr lang="it-IT" altLang="ko-KR" sz="2800" dirty="0" err="1">
                <a:solidFill>
                  <a:srgbClr val="E6FD9D"/>
                </a:solidFill>
                <a:cs typeface="Arial" pitchFamily="34" charset="0"/>
              </a:rPr>
              <a:t>aim</a:t>
            </a:r>
            <a:endParaRPr lang="ko-KR" altLang="en-US" sz="2800" dirty="0">
              <a:solidFill>
                <a:srgbClr val="E6FD9D"/>
              </a:solidFill>
              <a:cs typeface="Arial" pitchFamily="34" charset="0"/>
            </a:endParaRPr>
          </a:p>
        </p:txBody>
      </p:sp>
      <p:grpSp>
        <p:nvGrpSpPr>
          <p:cNvPr id="18" name="Group 17">
            <a:extLst>
              <a:ext uri="{FF2B5EF4-FFF2-40B4-BE49-F238E27FC236}">
                <a16:creationId xmlns:a16="http://schemas.microsoft.com/office/drawing/2014/main" id="{8894AFD0-8073-18F6-0435-F95F65B34AE6}"/>
              </a:ext>
            </a:extLst>
          </p:cNvPr>
          <p:cNvGrpSpPr/>
          <p:nvPr/>
        </p:nvGrpSpPr>
        <p:grpSpPr>
          <a:xfrm>
            <a:off x="2491274" y="4132244"/>
            <a:ext cx="6983996" cy="1663702"/>
            <a:chOff x="1793175" y="3678989"/>
            <a:chExt cx="8290249" cy="2085286"/>
          </a:xfrm>
        </p:grpSpPr>
        <p:pic>
          <p:nvPicPr>
            <p:cNvPr id="7" name="Picture 6">
              <a:extLst>
                <a:ext uri="{FF2B5EF4-FFF2-40B4-BE49-F238E27FC236}">
                  <a16:creationId xmlns:a16="http://schemas.microsoft.com/office/drawing/2014/main" id="{9A476151-C08C-09F6-10C9-E874D9632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552" y="3678989"/>
              <a:ext cx="2107747" cy="2085286"/>
            </a:xfrm>
            <a:prstGeom prst="rect">
              <a:avLst/>
            </a:prstGeom>
          </p:spPr>
        </p:pic>
        <p:pic>
          <p:nvPicPr>
            <p:cNvPr id="9" name="Picture 8">
              <a:extLst>
                <a:ext uri="{FF2B5EF4-FFF2-40B4-BE49-F238E27FC236}">
                  <a16:creationId xmlns:a16="http://schemas.microsoft.com/office/drawing/2014/main" id="{BDCA8C31-258B-8689-C7A7-AE7E9AD79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938300" y="3678989"/>
              <a:ext cx="2107746" cy="2085286"/>
            </a:xfrm>
            <a:prstGeom prst="rect">
              <a:avLst/>
            </a:prstGeom>
          </p:spPr>
        </p:pic>
        <p:pic>
          <p:nvPicPr>
            <p:cNvPr id="15" name="Picture 14">
              <a:extLst>
                <a:ext uri="{FF2B5EF4-FFF2-40B4-BE49-F238E27FC236}">
                  <a16:creationId xmlns:a16="http://schemas.microsoft.com/office/drawing/2014/main" id="{0A21627C-71FE-FF61-BC69-B6B82FB9B6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175" y="3678989"/>
              <a:ext cx="2107747" cy="2085286"/>
            </a:xfrm>
            <a:prstGeom prst="rect">
              <a:avLst/>
            </a:prstGeom>
          </p:spPr>
        </p:pic>
        <p:pic>
          <p:nvPicPr>
            <p:cNvPr id="17" name="Picture 16">
              <a:extLst>
                <a:ext uri="{FF2B5EF4-FFF2-40B4-BE49-F238E27FC236}">
                  <a16:creationId xmlns:a16="http://schemas.microsoft.com/office/drawing/2014/main" id="{6E943F13-4132-8D73-22C0-89C9F9BAF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975677" y="3678989"/>
              <a:ext cx="2107747" cy="2085286"/>
            </a:xfrm>
            <a:prstGeom prst="rect">
              <a:avLst/>
            </a:prstGeom>
          </p:spPr>
        </p:pic>
      </p:grpSp>
      <p:sp>
        <p:nvSpPr>
          <p:cNvPr id="2" name="TextBox 1">
            <a:extLst>
              <a:ext uri="{FF2B5EF4-FFF2-40B4-BE49-F238E27FC236}">
                <a16:creationId xmlns:a16="http://schemas.microsoft.com/office/drawing/2014/main" id="{5EDAD509-A8DD-59F9-DC7C-341F9A6A1BAE}"/>
              </a:ext>
            </a:extLst>
          </p:cNvPr>
          <p:cNvSpPr txBox="1"/>
          <p:nvPr/>
        </p:nvSpPr>
        <p:spPr>
          <a:xfrm>
            <a:off x="2446175" y="5795946"/>
            <a:ext cx="7254551" cy="230832"/>
          </a:xfrm>
          <a:prstGeom prst="rect">
            <a:avLst/>
          </a:prstGeom>
          <a:noFill/>
        </p:spPr>
        <p:txBody>
          <a:bodyPr wrap="square" rtlCol="0">
            <a:spAutoFit/>
          </a:bodyPr>
          <a:lstStyle/>
          <a:p>
            <a:r>
              <a:rPr lang="it-IT" sz="900" dirty="0" err="1">
                <a:solidFill>
                  <a:schemeClr val="bg1"/>
                </a:solidFill>
              </a:rPr>
              <a:t>Fig</a:t>
            </a:r>
            <a:r>
              <a:rPr lang="it-IT" sz="900" dirty="0">
                <a:solidFill>
                  <a:schemeClr val="bg1"/>
                </a:solidFill>
              </a:rPr>
              <a:t> 1. The </a:t>
            </a:r>
            <a:r>
              <a:rPr lang="it-IT" sz="900" dirty="0" err="1">
                <a:solidFill>
                  <a:schemeClr val="bg1"/>
                </a:solidFill>
              </a:rPr>
              <a:t>same</a:t>
            </a:r>
            <a:r>
              <a:rPr lang="it-IT" sz="900" dirty="0">
                <a:solidFill>
                  <a:schemeClr val="bg1"/>
                </a:solidFill>
              </a:rPr>
              <a:t> </a:t>
            </a:r>
            <a:r>
              <a:rPr lang="it-IT" sz="900" dirty="0" err="1">
                <a:solidFill>
                  <a:schemeClr val="bg1"/>
                </a:solidFill>
              </a:rPr>
              <a:t>seismic</a:t>
            </a:r>
            <a:r>
              <a:rPr lang="it-IT" sz="900" dirty="0">
                <a:solidFill>
                  <a:schemeClr val="bg1"/>
                </a:solidFill>
              </a:rPr>
              <a:t> </a:t>
            </a:r>
            <a:r>
              <a:rPr lang="it-IT" sz="900" dirty="0" err="1">
                <a:solidFill>
                  <a:schemeClr val="bg1"/>
                </a:solidFill>
              </a:rPr>
              <a:t>section</a:t>
            </a:r>
            <a:r>
              <a:rPr lang="it-IT" sz="900" dirty="0">
                <a:solidFill>
                  <a:schemeClr val="bg1"/>
                </a:solidFill>
              </a:rPr>
              <a:t> </a:t>
            </a:r>
            <a:r>
              <a:rPr lang="it-IT" sz="900" dirty="0" err="1">
                <a:solidFill>
                  <a:schemeClr val="bg1"/>
                </a:solidFill>
              </a:rPr>
              <a:t>represented</a:t>
            </a:r>
            <a:r>
              <a:rPr lang="it-IT" sz="900" dirty="0">
                <a:solidFill>
                  <a:schemeClr val="bg1"/>
                </a:solidFill>
              </a:rPr>
              <a:t> with </a:t>
            </a:r>
            <a:r>
              <a:rPr lang="it-IT" sz="900" dirty="0" err="1">
                <a:solidFill>
                  <a:schemeClr val="bg1"/>
                </a:solidFill>
              </a:rPr>
              <a:t>different</a:t>
            </a:r>
            <a:r>
              <a:rPr lang="it-IT" sz="900" dirty="0">
                <a:solidFill>
                  <a:schemeClr val="bg1"/>
                </a:solidFill>
              </a:rPr>
              <a:t> color </a:t>
            </a:r>
            <a:r>
              <a:rPr lang="it-IT" sz="900" dirty="0" err="1">
                <a:solidFill>
                  <a:schemeClr val="bg1"/>
                </a:solidFill>
              </a:rPr>
              <a:t>scales</a:t>
            </a:r>
            <a:r>
              <a:rPr lang="it-IT" sz="900" dirty="0">
                <a:solidFill>
                  <a:schemeClr val="bg1"/>
                </a:solidFill>
              </a:rPr>
              <a:t> </a:t>
            </a:r>
            <a:r>
              <a:rPr lang="it-IT" sz="900" dirty="0" err="1">
                <a:solidFill>
                  <a:schemeClr val="bg1"/>
                </a:solidFill>
              </a:rPr>
              <a:t>using</a:t>
            </a:r>
            <a:r>
              <a:rPr lang="it-IT" sz="900" dirty="0">
                <a:solidFill>
                  <a:schemeClr val="bg1"/>
                </a:solidFill>
              </a:rPr>
              <a:t> Python. </a:t>
            </a:r>
            <a:endParaRPr lang="en-US" sz="900" dirty="0">
              <a:solidFill>
                <a:schemeClr val="bg1"/>
              </a:solidFill>
            </a:endParaRPr>
          </a:p>
        </p:txBody>
      </p:sp>
    </p:spTree>
    <p:extLst>
      <p:ext uri="{BB962C8B-B14F-4D97-AF65-F5344CB8AC3E}">
        <p14:creationId xmlns:p14="http://schemas.microsoft.com/office/powerpoint/2010/main" val="877244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5FA22B-5C8F-C59B-E8AC-4484DD697C6C}"/>
              </a:ext>
            </a:extLst>
          </p:cNvPr>
          <p:cNvSpPr txBox="1"/>
          <p:nvPr/>
        </p:nvSpPr>
        <p:spPr>
          <a:xfrm>
            <a:off x="688911" y="819183"/>
            <a:ext cx="10814178" cy="2862322"/>
          </a:xfrm>
          <a:prstGeom prst="rect">
            <a:avLst/>
          </a:prstGeom>
          <a:noFill/>
        </p:spPr>
        <p:txBody>
          <a:bodyPr wrap="square">
            <a:spAutoFit/>
          </a:bodyPr>
          <a:lstStyle/>
          <a:p>
            <a:pPr>
              <a:lnSpc>
                <a:spcPct val="150000"/>
              </a:lnSpc>
            </a:pPr>
            <a:r>
              <a:rPr lang="en-US" dirty="0">
                <a:solidFill>
                  <a:schemeClr val="bg1"/>
                </a:solidFill>
                <a:latin typeface="Inter-Regular" panose="020B0604020202020204" charset="0"/>
                <a:ea typeface="Inter-Regular" panose="020B0604020202020204" charset="0"/>
              </a:rPr>
              <a:t>The advent of </a:t>
            </a:r>
            <a:r>
              <a:rPr lang="en-US" b="1" dirty="0">
                <a:solidFill>
                  <a:schemeClr val="accent2">
                    <a:lumMod val="40000"/>
                    <a:lumOff val="60000"/>
                  </a:schemeClr>
                </a:solidFill>
                <a:latin typeface="Inter-Regular" panose="020B0604020202020204" charset="0"/>
                <a:ea typeface="Inter-Regular" panose="020B0604020202020204" charset="0"/>
              </a:rPr>
              <a:t>Convolutional Neural Networks </a:t>
            </a:r>
            <a:r>
              <a:rPr lang="en-US" dirty="0">
                <a:solidFill>
                  <a:schemeClr val="bg1"/>
                </a:solidFill>
                <a:latin typeface="Inter-Regular" panose="020B0604020202020204" charset="0"/>
                <a:ea typeface="Inter-Regular" panose="020B0604020202020204" charset="0"/>
              </a:rPr>
              <a:t>(CNNs), a machine learning architecture, brought significant advancements in different problems and several attempts have been made to apply CNNs in the field of seismic imaging. </a:t>
            </a:r>
            <a:r>
              <a:rPr lang="en-US" dirty="0">
                <a:solidFill>
                  <a:schemeClr val="accent5">
                    <a:lumMod val="40000"/>
                    <a:lumOff val="60000"/>
                  </a:schemeClr>
                </a:solidFill>
                <a:latin typeface="Inter-Regular" panose="020B0604020202020204" charset="0"/>
                <a:ea typeface="Inter-Regular" panose="020B0604020202020204" charset="0"/>
              </a:rPr>
              <a:t>CNNs</a:t>
            </a:r>
            <a:r>
              <a:rPr lang="en-US" dirty="0">
                <a:solidFill>
                  <a:schemeClr val="bg1"/>
                </a:solidFill>
                <a:latin typeface="Inter-Regular" panose="020B0604020202020204" charset="0"/>
                <a:ea typeface="Inter-Regular" panose="020B0604020202020204" charset="0"/>
              </a:rPr>
              <a:t> overcome the need for manual feature design and </a:t>
            </a:r>
            <a:r>
              <a:rPr lang="en-US" dirty="0">
                <a:solidFill>
                  <a:schemeClr val="accent5">
                    <a:lumMod val="40000"/>
                    <a:lumOff val="60000"/>
                  </a:schemeClr>
                </a:solidFill>
                <a:latin typeface="Inter-Regular" panose="020B0604020202020204" charset="0"/>
                <a:ea typeface="Inter-Regular" panose="020B0604020202020204" charset="0"/>
              </a:rPr>
              <a:t>show superior performance on</a:t>
            </a:r>
            <a:r>
              <a:rPr lang="en-US" dirty="0">
                <a:solidFill>
                  <a:schemeClr val="accent2">
                    <a:lumMod val="60000"/>
                    <a:lumOff val="40000"/>
                  </a:schemeClr>
                </a:solidFill>
                <a:latin typeface="Inter-Regular" panose="020B0604020202020204" charset="0"/>
                <a:ea typeface="Inter-Regular" panose="020B0604020202020204" charset="0"/>
              </a:rPr>
              <a:t> </a:t>
            </a:r>
            <a:r>
              <a:rPr lang="en-US" dirty="0">
                <a:solidFill>
                  <a:schemeClr val="bg1"/>
                </a:solidFill>
                <a:latin typeface="Inter-Regular" panose="020B0604020202020204" charset="0"/>
                <a:ea typeface="Inter-Regular" panose="020B0604020202020204" charset="0"/>
              </a:rPr>
              <a:t>the tasks of the </a:t>
            </a:r>
            <a:r>
              <a:rPr lang="en-US" dirty="0">
                <a:solidFill>
                  <a:schemeClr val="accent5">
                    <a:lumMod val="40000"/>
                    <a:lumOff val="60000"/>
                  </a:schemeClr>
                </a:solidFill>
                <a:latin typeface="Inter-Regular" panose="020B0604020202020204" charset="0"/>
                <a:ea typeface="Inter-Regular" panose="020B0604020202020204" charset="0"/>
              </a:rPr>
              <a:t>salt body delineation compared to </a:t>
            </a:r>
            <a:r>
              <a:rPr lang="en-US" dirty="0">
                <a:solidFill>
                  <a:schemeClr val="bg1"/>
                </a:solidFill>
                <a:latin typeface="Inter-Regular" panose="020B0604020202020204" charset="0"/>
                <a:ea typeface="Inter-Regular" panose="020B0604020202020204" charset="0"/>
              </a:rPr>
              <a:t>the methods based on the </a:t>
            </a:r>
            <a:r>
              <a:rPr lang="en-US" dirty="0">
                <a:solidFill>
                  <a:schemeClr val="accent5">
                    <a:lumMod val="40000"/>
                    <a:lumOff val="60000"/>
                  </a:schemeClr>
                </a:solidFill>
                <a:latin typeface="Inter-Regular" panose="020B0604020202020204" charset="0"/>
                <a:ea typeface="Inter-Regular" panose="020B0604020202020204" charset="0"/>
              </a:rPr>
              <a:t>handcrafted features</a:t>
            </a:r>
            <a:r>
              <a:rPr lang="en-US" dirty="0">
                <a:solidFill>
                  <a:schemeClr val="bg1"/>
                </a:solidFill>
                <a:latin typeface="Inter-Regular" panose="020B0604020202020204" charset="0"/>
                <a:ea typeface="Inter-Regular" panose="020B0604020202020204" charset="0"/>
              </a:rPr>
              <a:t>.</a:t>
            </a:r>
          </a:p>
          <a:p>
            <a:pPr>
              <a:lnSpc>
                <a:spcPct val="150000"/>
              </a:lnSpc>
            </a:pPr>
            <a:endParaRPr lang="en-US" dirty="0">
              <a:solidFill>
                <a:schemeClr val="bg1"/>
              </a:solidFill>
              <a:latin typeface="Inter-Regular" panose="020B0604020202020204" charset="0"/>
              <a:ea typeface="Inter-Regular" panose="020B0604020202020204" charset="0"/>
            </a:endParaRPr>
          </a:p>
          <a:p>
            <a:endParaRPr lang="en-US" sz="900" dirty="0">
              <a:solidFill>
                <a:schemeClr val="bg1"/>
              </a:solidFill>
            </a:endParaRPr>
          </a:p>
          <a:p>
            <a:endParaRPr lang="en-US" sz="900" dirty="0">
              <a:solidFill>
                <a:schemeClr val="bg1"/>
              </a:solidFill>
            </a:endParaRPr>
          </a:p>
          <a:p>
            <a:endParaRPr lang="en-US" sz="900" dirty="0">
              <a:solidFill>
                <a:schemeClr val="bg1"/>
              </a:solidFill>
            </a:endParaRPr>
          </a:p>
          <a:p>
            <a:endParaRPr lang="en-US" sz="900" dirty="0">
              <a:solidFill>
                <a:schemeClr val="bg1"/>
              </a:solidFill>
            </a:endParaRPr>
          </a:p>
          <a:p>
            <a:endParaRPr lang="en-US" sz="900" dirty="0">
              <a:solidFill>
                <a:schemeClr val="bg1"/>
              </a:solidFill>
            </a:endParaRPr>
          </a:p>
        </p:txBody>
      </p:sp>
      <p:pic>
        <p:nvPicPr>
          <p:cNvPr id="7" name="Picture 6" descr="A picture containing map&#10;&#10;Description automatically generated">
            <a:extLst>
              <a:ext uri="{FF2B5EF4-FFF2-40B4-BE49-F238E27FC236}">
                <a16:creationId xmlns:a16="http://schemas.microsoft.com/office/drawing/2014/main" id="{DD4D850F-78FF-17C6-5B63-C0D5BB7AA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582" y="2843283"/>
            <a:ext cx="6662835" cy="3055575"/>
          </a:xfrm>
          <a:prstGeom prst="rect">
            <a:avLst/>
          </a:prstGeom>
        </p:spPr>
      </p:pic>
      <p:sp>
        <p:nvSpPr>
          <p:cNvPr id="9" name="TextBox 8">
            <a:extLst>
              <a:ext uri="{FF2B5EF4-FFF2-40B4-BE49-F238E27FC236}">
                <a16:creationId xmlns:a16="http://schemas.microsoft.com/office/drawing/2014/main" id="{FC4449EA-8E19-1644-EB3A-C868138377C6}"/>
              </a:ext>
            </a:extLst>
          </p:cNvPr>
          <p:cNvSpPr txBox="1"/>
          <p:nvPr/>
        </p:nvSpPr>
        <p:spPr>
          <a:xfrm>
            <a:off x="2764581" y="5928761"/>
            <a:ext cx="6662835" cy="784830"/>
          </a:xfrm>
          <a:prstGeom prst="rect">
            <a:avLst/>
          </a:prstGeom>
          <a:noFill/>
        </p:spPr>
        <p:txBody>
          <a:bodyPr wrap="square">
            <a:spAutoFit/>
          </a:bodyPr>
          <a:lstStyle/>
          <a:p>
            <a:r>
              <a:rPr lang="en-US" sz="900" dirty="0">
                <a:solidFill>
                  <a:schemeClr val="bg1"/>
                </a:solidFill>
              </a:rPr>
              <a:t>Fig 2. Segment of a seismic depth section (a) without and (b) with interpretation from the Thunderhorse area in the Gulf of Mexico showing a massive salt dome. The boundary of the dome is well-defined on the right, but on the left all we see are the abutting reflections. Low-amplitude chaotic reflections characterize the interior of the salt dome, while the poorly imaged chaotic reflectors outside the salt dome exhibit higher amplitude. Satinder Chopra and Kurt J. </a:t>
            </a:r>
            <a:r>
              <a:rPr lang="en-US" sz="900" dirty="0" err="1">
                <a:solidFill>
                  <a:schemeClr val="bg1"/>
                </a:solidFill>
              </a:rPr>
              <a:t>Marfurt</a:t>
            </a:r>
            <a:r>
              <a:rPr lang="en-US" sz="900" i="1" dirty="0">
                <a:solidFill>
                  <a:schemeClr val="bg1"/>
                </a:solidFill>
              </a:rPr>
              <a:t>. Understanding the seismic disorder attribute and its applications. </a:t>
            </a:r>
            <a:r>
              <a:rPr lang="pt-BR" sz="900" i="1" dirty="0">
                <a:solidFill>
                  <a:schemeClr val="bg1"/>
                </a:solidFill>
              </a:rPr>
              <a:t>Interpreter’s Corner -</a:t>
            </a:r>
            <a:r>
              <a:rPr lang="pt-BR" sz="900" dirty="0">
                <a:solidFill>
                  <a:schemeClr val="bg1"/>
                </a:solidFill>
              </a:rPr>
              <a:t> Coordinated by Ezequiel Gonzalez. August 2016.</a:t>
            </a:r>
            <a:endParaRPr lang="en-US" sz="900" i="1" dirty="0">
              <a:solidFill>
                <a:schemeClr val="bg1"/>
              </a:solidFill>
              <a:latin typeface="Inter-Regular" panose="020B0604020202020204" charset="0"/>
              <a:ea typeface="Inter-Regular" panose="020B0604020202020204" charset="0"/>
            </a:endParaRPr>
          </a:p>
        </p:txBody>
      </p:sp>
      <p:sp>
        <p:nvSpPr>
          <p:cNvPr id="11" name="TextBox 10">
            <a:extLst>
              <a:ext uri="{FF2B5EF4-FFF2-40B4-BE49-F238E27FC236}">
                <a16:creationId xmlns:a16="http://schemas.microsoft.com/office/drawing/2014/main" id="{A9174F5B-D1E4-C6E9-7C46-D0FCDDF2674D}"/>
              </a:ext>
            </a:extLst>
          </p:cNvPr>
          <p:cNvSpPr txBox="1"/>
          <p:nvPr/>
        </p:nvSpPr>
        <p:spPr>
          <a:xfrm>
            <a:off x="2951196" y="234408"/>
            <a:ext cx="6097554" cy="584775"/>
          </a:xfrm>
          <a:prstGeom prst="rect">
            <a:avLst/>
          </a:prstGeom>
          <a:noFill/>
        </p:spPr>
        <p:txBody>
          <a:bodyPr wrap="square">
            <a:spAutoFit/>
          </a:bodyPr>
          <a:lstStyle/>
          <a:p>
            <a:pPr algn="ctr"/>
            <a:r>
              <a:rPr lang="it-IT" altLang="ko-KR" sz="3200" dirty="0">
                <a:solidFill>
                  <a:srgbClr val="E6FD9D"/>
                </a:solidFill>
                <a:cs typeface="Arial" pitchFamily="34" charset="0"/>
              </a:rPr>
              <a:t>I</a:t>
            </a:r>
            <a:r>
              <a:rPr lang="en-US" altLang="ko-KR" sz="3200" dirty="0" err="1">
                <a:solidFill>
                  <a:srgbClr val="E6FD9D"/>
                </a:solidFill>
                <a:cs typeface="Arial" pitchFamily="34" charset="0"/>
              </a:rPr>
              <a:t>ntroduction</a:t>
            </a:r>
            <a:endParaRPr lang="ko-KR" altLang="en-US" sz="3200" dirty="0">
              <a:solidFill>
                <a:srgbClr val="E6FD9D"/>
              </a:solidFill>
              <a:cs typeface="Arial" pitchFamily="34" charset="0"/>
            </a:endParaRPr>
          </a:p>
        </p:txBody>
      </p:sp>
    </p:spTree>
    <p:extLst>
      <p:ext uri="{BB962C8B-B14F-4D97-AF65-F5344CB8AC3E}">
        <p14:creationId xmlns:p14="http://schemas.microsoft.com/office/powerpoint/2010/main" val="146904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4D7B73-AE67-8CE8-5D2E-7A1147965D42}"/>
              </a:ext>
            </a:extLst>
          </p:cNvPr>
          <p:cNvSpPr txBox="1"/>
          <p:nvPr/>
        </p:nvSpPr>
        <p:spPr>
          <a:xfrm>
            <a:off x="232292" y="943060"/>
            <a:ext cx="6289805" cy="5601533"/>
          </a:xfrm>
          <a:prstGeom prst="rect">
            <a:avLst/>
          </a:prstGeom>
          <a:noFill/>
        </p:spPr>
        <p:txBody>
          <a:bodyPr wrap="square">
            <a:spAutoFit/>
          </a:bodyPr>
          <a:lstStyle/>
          <a:p>
            <a:r>
              <a:rPr lang="en-US" b="1" i="0" dirty="0">
                <a:solidFill>
                  <a:schemeClr val="accent2">
                    <a:lumMod val="40000"/>
                    <a:lumOff val="60000"/>
                  </a:schemeClr>
                </a:solidFill>
                <a:effectLst/>
                <a:latin typeface="Arial" panose="020B0604020202020204" pitchFamily="34" charset="0"/>
                <a:cs typeface="Arial" panose="020B0604020202020204" pitchFamily="34" charset="0"/>
              </a:rPr>
              <a:t>Machine Learning</a:t>
            </a:r>
          </a:p>
          <a:p>
            <a:r>
              <a:rPr lang="en-US" sz="1600" b="0" i="0" dirty="0">
                <a:solidFill>
                  <a:schemeClr val="bg1"/>
                </a:solidFill>
                <a:effectLst/>
                <a:latin typeface="Arial" panose="020B0604020202020204" pitchFamily="34" charset="0"/>
                <a:cs typeface="Arial" panose="020B0604020202020204" pitchFamily="34" charset="0"/>
              </a:rPr>
              <a:t>In 1959, Arthur Samuel defined machine learning as a “</a:t>
            </a:r>
            <a:r>
              <a:rPr lang="en-US" sz="1600" i="1" dirty="0">
                <a:solidFill>
                  <a:schemeClr val="bg1"/>
                </a:solidFill>
                <a:effectLst/>
                <a:latin typeface="Arial" panose="020B0604020202020204" pitchFamily="34" charset="0"/>
                <a:cs typeface="Arial" panose="020B0604020202020204" pitchFamily="34" charset="0"/>
              </a:rPr>
              <a:t>Field of study that gives computers the ability to learn without being explicitly programmed”.</a:t>
            </a:r>
          </a:p>
          <a:p>
            <a:endParaRPr lang="en-US" sz="1600" i="1" dirty="0">
              <a:solidFill>
                <a:schemeClr val="bg1"/>
              </a:solidFill>
              <a:effectLst/>
              <a:latin typeface="Arial" panose="020B0604020202020204" pitchFamily="34" charset="0"/>
              <a:cs typeface="Arial" panose="020B0604020202020204" pitchFamily="34" charset="0"/>
            </a:endParaRPr>
          </a:p>
          <a:p>
            <a:r>
              <a:rPr lang="en-US" sz="1600" b="0" i="0" dirty="0">
                <a:solidFill>
                  <a:schemeClr val="bg1"/>
                </a:solidFill>
                <a:effectLst/>
              </a:rPr>
              <a:t>It’s a </a:t>
            </a:r>
            <a:r>
              <a:rPr lang="en-US" sz="1600" b="0" i="0" dirty="0">
                <a:solidFill>
                  <a:schemeClr val="accent5">
                    <a:lumMod val="40000"/>
                    <a:lumOff val="60000"/>
                  </a:schemeClr>
                </a:solidFill>
                <a:effectLst/>
              </a:rPr>
              <a:t>branch of </a:t>
            </a:r>
            <a:r>
              <a:rPr lang="en-US" sz="1600" dirty="0">
                <a:solidFill>
                  <a:schemeClr val="accent5">
                    <a:lumMod val="40000"/>
                    <a:lumOff val="60000"/>
                  </a:schemeClr>
                </a:solidFill>
              </a:rPr>
              <a:t>artificial intelligence</a:t>
            </a:r>
            <a:r>
              <a:rPr lang="en-US" sz="1600" dirty="0">
                <a:solidFill>
                  <a:schemeClr val="bg1"/>
                </a:solidFill>
              </a:rPr>
              <a:t> </a:t>
            </a:r>
            <a:r>
              <a:rPr lang="en-US" sz="1600" b="0" i="0" dirty="0">
                <a:solidFill>
                  <a:schemeClr val="bg1"/>
                </a:solidFill>
                <a:effectLst/>
              </a:rPr>
              <a:t>which focuses on the use of data and algorithms to imitate the way that humans learn, gradually improving its accuracy.</a:t>
            </a:r>
          </a:p>
          <a:p>
            <a:endParaRPr lang="en-US" sz="1600" dirty="0">
              <a:solidFill>
                <a:schemeClr val="bg1"/>
              </a:solidFill>
              <a:cs typeface="Arial" panose="020B0604020202020204" pitchFamily="34" charset="0"/>
            </a:endParaRPr>
          </a:p>
          <a:p>
            <a:r>
              <a:rPr lang="en-US" b="1" dirty="0">
                <a:solidFill>
                  <a:schemeClr val="accent2">
                    <a:lumMod val="40000"/>
                    <a:lumOff val="60000"/>
                  </a:schemeClr>
                </a:solidFill>
                <a:cs typeface="Arial" panose="020B0604020202020204" pitchFamily="34" charset="0"/>
              </a:rPr>
              <a:t>Deep Learning</a:t>
            </a:r>
          </a:p>
          <a:p>
            <a:r>
              <a:rPr lang="en-US" sz="1600" b="0" i="0" dirty="0">
                <a:solidFill>
                  <a:schemeClr val="accent5">
                    <a:lumMod val="40000"/>
                    <a:lumOff val="60000"/>
                  </a:schemeClr>
                </a:solidFill>
                <a:effectLst/>
              </a:rPr>
              <a:t>Deep learning is a subset of machine learning</a:t>
            </a:r>
            <a:r>
              <a:rPr lang="en-US" sz="1600" b="0" i="0" dirty="0">
                <a:solidFill>
                  <a:schemeClr val="bg1"/>
                </a:solidFill>
                <a:effectLst/>
              </a:rPr>
              <a:t>, which uses </a:t>
            </a:r>
            <a:r>
              <a:rPr lang="en-US" sz="1600" b="0" i="0" dirty="0">
                <a:solidFill>
                  <a:schemeClr val="accent5">
                    <a:lumMod val="40000"/>
                    <a:lumOff val="60000"/>
                  </a:schemeClr>
                </a:solidFill>
                <a:effectLst/>
              </a:rPr>
              <a:t>neural networks</a:t>
            </a:r>
            <a:r>
              <a:rPr lang="en-US" sz="1600" b="0" i="0" dirty="0">
                <a:solidFill>
                  <a:schemeClr val="bg1"/>
                </a:solidFill>
                <a:effectLst/>
              </a:rPr>
              <a:t> with three or more layers to learn pattern from data. These neural networks attempt to simulate the behavior of the human brain, allowing them to “learn” from large amounts of data.</a:t>
            </a:r>
          </a:p>
          <a:p>
            <a:endParaRPr lang="en-US" sz="1600" dirty="0">
              <a:solidFill>
                <a:schemeClr val="bg1"/>
              </a:solidFill>
              <a:cs typeface="Arial" panose="020B0604020202020204" pitchFamily="34" charset="0"/>
            </a:endParaRPr>
          </a:p>
          <a:p>
            <a:r>
              <a:rPr lang="it-IT" altLang="ko-KR" b="1" dirty="0" err="1">
                <a:solidFill>
                  <a:schemeClr val="accent2">
                    <a:lumMod val="40000"/>
                    <a:lumOff val="60000"/>
                  </a:schemeClr>
                </a:solidFill>
                <a:cs typeface="Arial" pitchFamily="34" charset="0"/>
              </a:rPr>
              <a:t>Supervised</a:t>
            </a:r>
            <a:r>
              <a:rPr lang="it-IT" altLang="ko-KR" b="1" dirty="0">
                <a:solidFill>
                  <a:schemeClr val="accent2">
                    <a:lumMod val="40000"/>
                    <a:lumOff val="60000"/>
                  </a:schemeClr>
                </a:solidFill>
                <a:cs typeface="Arial" pitchFamily="34" charset="0"/>
              </a:rPr>
              <a:t> Learning</a:t>
            </a:r>
          </a:p>
          <a:p>
            <a:r>
              <a:rPr lang="en-US" sz="1600" b="0" i="0" dirty="0">
                <a:solidFill>
                  <a:schemeClr val="accent5">
                    <a:lumMod val="40000"/>
                    <a:lumOff val="60000"/>
                  </a:schemeClr>
                </a:solidFill>
                <a:effectLst/>
              </a:rPr>
              <a:t>It’s a type of machine learning </a:t>
            </a:r>
            <a:r>
              <a:rPr lang="en-US" sz="1600" b="0" i="0" dirty="0">
                <a:solidFill>
                  <a:schemeClr val="bg1"/>
                </a:solidFill>
                <a:effectLst/>
              </a:rPr>
              <a:t>where a computer algorithm is trained on input data that has been labeled for a particular output. The model is trained until it can detect the underlying patterns and relationships between the input data and the output labels, enabling it to yield accurate labeling results when presented with never-before-seen data.</a:t>
            </a:r>
            <a:endParaRPr lang="ko-KR" altLang="en-US" sz="1600" b="1" dirty="0">
              <a:solidFill>
                <a:schemeClr val="bg1"/>
              </a:solidFill>
              <a:cs typeface="Arial" pitchFamily="34" charset="0"/>
            </a:endParaRPr>
          </a:p>
        </p:txBody>
      </p:sp>
      <p:pic>
        <p:nvPicPr>
          <p:cNvPr id="7" name="Picture 6" descr="Diagram&#10;&#10;Description automatically generated">
            <a:extLst>
              <a:ext uri="{FF2B5EF4-FFF2-40B4-BE49-F238E27FC236}">
                <a16:creationId xmlns:a16="http://schemas.microsoft.com/office/drawing/2014/main" id="{575A111B-5EF6-22B9-7E45-8AAFE5BE9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234" y="1152525"/>
            <a:ext cx="5048250" cy="4552950"/>
          </a:xfrm>
          <a:prstGeom prst="rect">
            <a:avLst/>
          </a:prstGeom>
        </p:spPr>
      </p:pic>
      <p:sp>
        <p:nvSpPr>
          <p:cNvPr id="9" name="TextBox 8">
            <a:extLst>
              <a:ext uri="{FF2B5EF4-FFF2-40B4-BE49-F238E27FC236}">
                <a16:creationId xmlns:a16="http://schemas.microsoft.com/office/drawing/2014/main" id="{672FBD19-8F5E-3074-9D5E-41DAA6FE81BF}"/>
              </a:ext>
            </a:extLst>
          </p:cNvPr>
          <p:cNvSpPr txBox="1"/>
          <p:nvPr/>
        </p:nvSpPr>
        <p:spPr>
          <a:xfrm>
            <a:off x="2815514" y="272251"/>
            <a:ext cx="6097554" cy="584775"/>
          </a:xfrm>
          <a:prstGeom prst="rect">
            <a:avLst/>
          </a:prstGeom>
          <a:noFill/>
        </p:spPr>
        <p:txBody>
          <a:bodyPr wrap="square">
            <a:spAutoFit/>
          </a:bodyPr>
          <a:lstStyle/>
          <a:p>
            <a:pPr algn="ctr"/>
            <a:r>
              <a:rPr lang="it-IT" altLang="ko-KR" sz="3200" dirty="0">
                <a:solidFill>
                  <a:srgbClr val="E6FD9D"/>
                </a:solidFill>
                <a:cs typeface="Arial" pitchFamily="34" charset="0"/>
              </a:rPr>
              <a:t>Some </a:t>
            </a:r>
            <a:r>
              <a:rPr lang="it-IT" altLang="ko-KR" sz="3200" dirty="0" err="1">
                <a:solidFill>
                  <a:srgbClr val="E6FD9D"/>
                </a:solidFill>
                <a:cs typeface="Arial" pitchFamily="34" charset="0"/>
              </a:rPr>
              <a:t>important</a:t>
            </a:r>
            <a:r>
              <a:rPr lang="it-IT" altLang="ko-KR" sz="3200" dirty="0">
                <a:solidFill>
                  <a:srgbClr val="E6FD9D"/>
                </a:solidFill>
                <a:cs typeface="Arial" pitchFamily="34" charset="0"/>
              </a:rPr>
              <a:t> </a:t>
            </a:r>
            <a:r>
              <a:rPr lang="it-IT" altLang="ko-KR" sz="3200" dirty="0" err="1">
                <a:solidFill>
                  <a:srgbClr val="E6FD9D"/>
                </a:solidFill>
                <a:cs typeface="Arial" pitchFamily="34" charset="0"/>
              </a:rPr>
              <a:t>definitions</a:t>
            </a:r>
            <a:endParaRPr lang="ko-KR" altLang="en-US" sz="3200" dirty="0">
              <a:solidFill>
                <a:srgbClr val="E6FD9D"/>
              </a:solidFill>
              <a:cs typeface="Arial" pitchFamily="34" charset="0"/>
            </a:endParaRPr>
          </a:p>
        </p:txBody>
      </p:sp>
      <p:sp>
        <p:nvSpPr>
          <p:cNvPr id="2" name="TextBox 1">
            <a:extLst>
              <a:ext uri="{FF2B5EF4-FFF2-40B4-BE49-F238E27FC236}">
                <a16:creationId xmlns:a16="http://schemas.microsoft.com/office/drawing/2014/main" id="{7071234F-0301-F94E-562B-164B56A0F0BA}"/>
              </a:ext>
            </a:extLst>
          </p:cNvPr>
          <p:cNvSpPr txBox="1"/>
          <p:nvPr/>
        </p:nvSpPr>
        <p:spPr>
          <a:xfrm>
            <a:off x="7002234" y="5762202"/>
            <a:ext cx="4082533" cy="369332"/>
          </a:xfrm>
          <a:prstGeom prst="rect">
            <a:avLst/>
          </a:prstGeom>
          <a:noFill/>
        </p:spPr>
        <p:txBody>
          <a:bodyPr wrap="square">
            <a:spAutoFit/>
          </a:bodyPr>
          <a:lstStyle/>
          <a:p>
            <a:r>
              <a:rPr lang="en-US" sz="900" dirty="0">
                <a:solidFill>
                  <a:schemeClr val="bg1"/>
                </a:solidFill>
              </a:rPr>
              <a:t>Fig 3. Artificial intelligence, Machine Learning and Deep Learning description.</a:t>
            </a:r>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2917330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744A22-BF68-EC1B-CFB7-A7324DFBA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253" y="4026327"/>
            <a:ext cx="6503369" cy="2414352"/>
          </a:xfrm>
          <a:prstGeom prst="rect">
            <a:avLst/>
          </a:prstGeom>
        </p:spPr>
      </p:pic>
      <p:sp>
        <p:nvSpPr>
          <p:cNvPr id="7" name="TextBox 6">
            <a:extLst>
              <a:ext uri="{FF2B5EF4-FFF2-40B4-BE49-F238E27FC236}">
                <a16:creationId xmlns:a16="http://schemas.microsoft.com/office/drawing/2014/main" id="{C1C008DF-2D4F-94F3-E4F8-78F7D3D82D3B}"/>
              </a:ext>
            </a:extLst>
          </p:cNvPr>
          <p:cNvSpPr txBox="1"/>
          <p:nvPr/>
        </p:nvSpPr>
        <p:spPr>
          <a:xfrm>
            <a:off x="2854942" y="221215"/>
            <a:ext cx="6097554" cy="584775"/>
          </a:xfrm>
          <a:prstGeom prst="rect">
            <a:avLst/>
          </a:prstGeom>
          <a:noFill/>
        </p:spPr>
        <p:txBody>
          <a:bodyPr wrap="square">
            <a:spAutoFit/>
          </a:bodyPr>
          <a:lstStyle/>
          <a:p>
            <a:pPr algn="ctr"/>
            <a:r>
              <a:rPr lang="it-IT" altLang="ko-KR" sz="3200" dirty="0">
                <a:solidFill>
                  <a:srgbClr val="E6FD9D"/>
                </a:solidFill>
                <a:cs typeface="Arial" pitchFamily="34" charset="0"/>
              </a:rPr>
              <a:t>Semantic</a:t>
            </a:r>
            <a:r>
              <a:rPr lang="it-IT" altLang="ko-KR" sz="3200" dirty="0">
                <a:solidFill>
                  <a:schemeClr val="bg1"/>
                </a:solidFill>
                <a:cs typeface="Arial" pitchFamily="34" charset="0"/>
              </a:rPr>
              <a:t> </a:t>
            </a:r>
            <a:r>
              <a:rPr lang="it-IT" altLang="ko-KR" sz="3200" dirty="0" err="1">
                <a:solidFill>
                  <a:srgbClr val="E6FD9D"/>
                </a:solidFill>
                <a:cs typeface="Arial" pitchFamily="34" charset="0"/>
              </a:rPr>
              <a:t>Segmentation</a:t>
            </a:r>
            <a:endParaRPr lang="ko-KR" altLang="en-US" sz="3200" dirty="0">
              <a:solidFill>
                <a:srgbClr val="E6FD9D"/>
              </a:solidFill>
              <a:cs typeface="Arial" pitchFamily="34" charset="0"/>
            </a:endParaRPr>
          </a:p>
        </p:txBody>
      </p:sp>
      <p:pic>
        <p:nvPicPr>
          <p:cNvPr id="9" name="Picture 8">
            <a:extLst>
              <a:ext uri="{FF2B5EF4-FFF2-40B4-BE49-F238E27FC236}">
                <a16:creationId xmlns:a16="http://schemas.microsoft.com/office/drawing/2014/main" id="{1C0240D7-FB13-0451-66F4-6BED018DE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78" y="4026328"/>
            <a:ext cx="4883018" cy="2414351"/>
          </a:xfrm>
          <a:prstGeom prst="rect">
            <a:avLst/>
          </a:prstGeom>
        </p:spPr>
      </p:pic>
      <p:sp>
        <p:nvSpPr>
          <p:cNvPr id="11" name="TextBox 10">
            <a:extLst>
              <a:ext uri="{FF2B5EF4-FFF2-40B4-BE49-F238E27FC236}">
                <a16:creationId xmlns:a16="http://schemas.microsoft.com/office/drawing/2014/main" id="{14730368-D1E5-6BF0-655A-D9E14D3A4D9E}"/>
              </a:ext>
            </a:extLst>
          </p:cNvPr>
          <p:cNvSpPr txBox="1"/>
          <p:nvPr/>
        </p:nvSpPr>
        <p:spPr>
          <a:xfrm>
            <a:off x="419878" y="915492"/>
            <a:ext cx="11527744" cy="3001334"/>
          </a:xfrm>
          <a:prstGeom prst="rect">
            <a:avLst/>
          </a:prstGeom>
          <a:noFill/>
        </p:spPr>
        <p:txBody>
          <a:bodyPr wrap="square">
            <a:spAutoFit/>
          </a:bodyPr>
          <a:lstStyle/>
          <a:p>
            <a:pPr>
              <a:lnSpc>
                <a:spcPct val="150000"/>
              </a:lnSpc>
            </a:pPr>
            <a:r>
              <a:rPr lang="en-US" sz="1600" b="1" i="1" dirty="0">
                <a:solidFill>
                  <a:schemeClr val="accent2">
                    <a:lumMod val="40000"/>
                    <a:lumOff val="60000"/>
                  </a:schemeClr>
                </a:solidFill>
                <a:effectLst/>
                <a:ea typeface="Inter-Regular" panose="020B0604020202020204" charset="0"/>
              </a:rPr>
              <a:t>Semantic segmentation</a:t>
            </a:r>
            <a:r>
              <a:rPr lang="en-US" sz="1600" b="0" i="0" dirty="0">
                <a:solidFill>
                  <a:schemeClr val="bg1"/>
                </a:solidFill>
                <a:effectLst/>
                <a:ea typeface="Inter-Regular" panose="020B0604020202020204" charset="0"/>
              </a:rPr>
              <a:t>, or </a:t>
            </a:r>
            <a:r>
              <a:rPr lang="en-US" sz="1600" b="1" i="1" dirty="0">
                <a:solidFill>
                  <a:schemeClr val="accent2">
                    <a:lumMod val="40000"/>
                    <a:lumOff val="60000"/>
                  </a:schemeClr>
                </a:solidFill>
                <a:effectLst/>
                <a:ea typeface="Inter-Regular" panose="020B0604020202020204" charset="0"/>
              </a:rPr>
              <a:t>image segmentation</a:t>
            </a:r>
            <a:r>
              <a:rPr lang="en-US" sz="1600" b="0" i="0" dirty="0">
                <a:solidFill>
                  <a:schemeClr val="bg1"/>
                </a:solidFill>
                <a:effectLst/>
                <a:ea typeface="Inter-Regular" panose="020B0604020202020204" charset="0"/>
              </a:rPr>
              <a:t> </a:t>
            </a:r>
            <a:r>
              <a:rPr lang="en-US" sz="1600" b="0" i="0" dirty="0">
                <a:solidFill>
                  <a:schemeClr val="accent5">
                    <a:lumMod val="40000"/>
                    <a:lumOff val="60000"/>
                  </a:schemeClr>
                </a:solidFill>
                <a:effectLst/>
                <a:ea typeface="Inter-Regular" panose="020B0604020202020204" charset="0"/>
              </a:rPr>
              <a:t>is</a:t>
            </a:r>
            <a:r>
              <a:rPr lang="en-US" sz="1600" b="0" i="0" dirty="0">
                <a:solidFill>
                  <a:schemeClr val="bg1"/>
                </a:solidFill>
                <a:effectLst/>
                <a:ea typeface="Inter-Regular" panose="020B0604020202020204" charset="0"/>
              </a:rPr>
              <a:t> the task of </a:t>
            </a:r>
            <a:r>
              <a:rPr lang="en-US" sz="1600" b="0" i="0" dirty="0">
                <a:solidFill>
                  <a:schemeClr val="accent5">
                    <a:lumMod val="40000"/>
                    <a:lumOff val="60000"/>
                  </a:schemeClr>
                </a:solidFill>
                <a:effectLst/>
                <a:ea typeface="Inter-Regular" panose="020B0604020202020204" charset="0"/>
              </a:rPr>
              <a:t>clustering parts of an image</a:t>
            </a:r>
            <a:r>
              <a:rPr lang="en-US" sz="1600" b="0" i="0" dirty="0">
                <a:solidFill>
                  <a:schemeClr val="bg1"/>
                </a:solidFill>
                <a:effectLst/>
                <a:ea typeface="Inter-Regular" panose="020B0604020202020204" charset="0"/>
              </a:rPr>
              <a:t> which belong to </a:t>
            </a:r>
            <a:r>
              <a:rPr lang="en-US" sz="1600" b="0" i="0" dirty="0">
                <a:solidFill>
                  <a:schemeClr val="accent5">
                    <a:lumMod val="40000"/>
                    <a:lumOff val="60000"/>
                  </a:schemeClr>
                </a:solidFill>
                <a:effectLst/>
                <a:ea typeface="Inter-Regular" panose="020B0604020202020204" charset="0"/>
              </a:rPr>
              <a:t>the same object class</a:t>
            </a:r>
            <a:r>
              <a:rPr lang="en-US" sz="1600" b="0" i="0" dirty="0">
                <a:solidFill>
                  <a:schemeClr val="bg1"/>
                </a:solidFill>
                <a:effectLst/>
                <a:ea typeface="Inter-Regular" panose="020B0604020202020204" charset="0"/>
              </a:rPr>
              <a:t>. It is a form of pixel-level prediction because each pixel in an image is classified according to a category.</a:t>
            </a:r>
          </a:p>
          <a:p>
            <a:pPr>
              <a:lnSpc>
                <a:spcPct val="150000"/>
              </a:lnSpc>
            </a:pPr>
            <a:r>
              <a:rPr lang="en-US" sz="1600" dirty="0">
                <a:solidFill>
                  <a:schemeClr val="bg1"/>
                </a:solidFill>
                <a:ea typeface="Inter-Regular" panose="020B0604020202020204" charset="0"/>
              </a:rPr>
              <a:t>In this case, we want to </a:t>
            </a:r>
            <a:r>
              <a:rPr lang="en-US" sz="1600" dirty="0">
                <a:solidFill>
                  <a:schemeClr val="accent5">
                    <a:lumMod val="40000"/>
                    <a:lumOff val="60000"/>
                  </a:schemeClr>
                </a:solidFill>
                <a:ea typeface="Inter-Regular" panose="020B0604020202020204" charset="0"/>
              </a:rPr>
              <a:t>predict the pixels in the seismic sections that contain salt bodies</a:t>
            </a:r>
            <a:r>
              <a:rPr lang="en-US" sz="1600" dirty="0">
                <a:solidFill>
                  <a:schemeClr val="bg1"/>
                </a:solidFill>
                <a:ea typeface="Inter-Regular" panose="020B0604020202020204" charset="0"/>
              </a:rPr>
              <a:t>.</a:t>
            </a:r>
          </a:p>
          <a:p>
            <a:pPr>
              <a:lnSpc>
                <a:spcPct val="150000"/>
              </a:lnSpc>
            </a:pPr>
            <a:r>
              <a:rPr lang="en-US" sz="1600" dirty="0">
                <a:solidFill>
                  <a:schemeClr val="bg1"/>
                </a:solidFill>
                <a:ea typeface="Inter-Regular" panose="020B0604020202020204" charset="0"/>
              </a:rPr>
              <a:t>Therefore, we have </a:t>
            </a:r>
            <a:r>
              <a:rPr lang="en-US" sz="1600" dirty="0">
                <a:solidFill>
                  <a:schemeClr val="accent5">
                    <a:lumMod val="40000"/>
                    <a:lumOff val="60000"/>
                  </a:schemeClr>
                </a:solidFill>
                <a:ea typeface="Inter-Regular" panose="020B0604020202020204" charset="0"/>
              </a:rPr>
              <a:t>as input the seismic sections</a:t>
            </a:r>
            <a:r>
              <a:rPr lang="en-US" sz="1600" dirty="0">
                <a:solidFill>
                  <a:schemeClr val="bg1"/>
                </a:solidFill>
                <a:ea typeface="Inter-Regular" panose="020B0604020202020204" charset="0"/>
              </a:rPr>
              <a:t>, and </a:t>
            </a:r>
            <a:r>
              <a:rPr lang="en-US" sz="1600" dirty="0">
                <a:solidFill>
                  <a:schemeClr val="accent5">
                    <a:lumMod val="40000"/>
                    <a:lumOff val="60000"/>
                  </a:schemeClr>
                </a:solidFill>
                <a:ea typeface="Inter-Regular" panose="020B0604020202020204" charset="0"/>
              </a:rPr>
              <a:t>as</a:t>
            </a:r>
            <a:r>
              <a:rPr lang="en-US" sz="1600" dirty="0">
                <a:solidFill>
                  <a:schemeClr val="bg1"/>
                </a:solidFill>
                <a:ea typeface="Inter-Regular" panose="020B0604020202020204" charset="0"/>
              </a:rPr>
              <a:t> </a:t>
            </a:r>
            <a:r>
              <a:rPr lang="en-US" sz="1600" dirty="0">
                <a:solidFill>
                  <a:schemeClr val="accent5">
                    <a:lumMod val="40000"/>
                    <a:lumOff val="60000"/>
                  </a:schemeClr>
                </a:solidFill>
                <a:ea typeface="Inter-Regular" panose="020B0604020202020204" charset="0"/>
              </a:rPr>
              <a:t>output</a:t>
            </a:r>
            <a:r>
              <a:rPr lang="en-US" sz="1600" dirty="0">
                <a:solidFill>
                  <a:schemeClr val="bg1"/>
                </a:solidFill>
                <a:ea typeface="Inter-Regular" panose="020B0604020202020204" charset="0"/>
              </a:rPr>
              <a:t>, </a:t>
            </a:r>
            <a:r>
              <a:rPr lang="en-US" sz="1600" dirty="0">
                <a:solidFill>
                  <a:schemeClr val="accent5">
                    <a:lumMod val="40000"/>
                    <a:lumOff val="60000"/>
                  </a:schemeClr>
                </a:solidFill>
                <a:ea typeface="Inter-Regular" panose="020B0604020202020204" charset="0"/>
              </a:rPr>
              <a:t>all the pixels with the predictions </a:t>
            </a:r>
            <a:r>
              <a:rPr lang="en-US" sz="1600" dirty="0">
                <a:solidFill>
                  <a:schemeClr val="bg1"/>
                </a:solidFill>
                <a:ea typeface="Inter-Regular" panose="020B0604020202020204" charset="0"/>
              </a:rPr>
              <a:t>(also called </a:t>
            </a:r>
            <a:r>
              <a:rPr lang="en-US" sz="1600" b="1" i="1" dirty="0">
                <a:solidFill>
                  <a:schemeClr val="bg1"/>
                </a:solidFill>
                <a:ea typeface="Inter-Regular" panose="020B0604020202020204" charset="0"/>
              </a:rPr>
              <a:t>masks</a:t>
            </a:r>
            <a:r>
              <a:rPr lang="en-US" sz="1600" dirty="0">
                <a:solidFill>
                  <a:schemeClr val="bg1"/>
                </a:solidFill>
                <a:ea typeface="Inter-Regular" panose="020B0604020202020204" charset="0"/>
              </a:rPr>
              <a:t>). </a:t>
            </a:r>
          </a:p>
          <a:p>
            <a:pPr>
              <a:lnSpc>
                <a:spcPct val="150000"/>
              </a:lnSpc>
            </a:pPr>
            <a:r>
              <a:rPr lang="en-US" sz="1600" dirty="0">
                <a:solidFill>
                  <a:schemeClr val="bg1"/>
                </a:solidFill>
                <a:ea typeface="Inter-Regular" panose="020B0604020202020204" charset="0"/>
              </a:rPr>
              <a:t>If the output image contains values of </a:t>
            </a:r>
            <a:r>
              <a:rPr lang="en-US" sz="1600" b="1" dirty="0">
                <a:solidFill>
                  <a:schemeClr val="bg1"/>
                </a:solidFill>
                <a:ea typeface="Inter-Regular" panose="020B0604020202020204" charset="0"/>
              </a:rPr>
              <a:t>‘0’</a:t>
            </a:r>
            <a:r>
              <a:rPr lang="en-US" sz="1600" dirty="0">
                <a:solidFill>
                  <a:schemeClr val="bg1"/>
                </a:solidFill>
                <a:ea typeface="Inter-Regular" panose="020B0604020202020204" charset="0"/>
              </a:rPr>
              <a:t> in the pixels, it indicates that we don’t have salt bodies. On the contrary, a value of </a:t>
            </a:r>
            <a:r>
              <a:rPr lang="en-US" sz="1600" b="1" dirty="0">
                <a:solidFill>
                  <a:schemeClr val="bg1"/>
                </a:solidFill>
                <a:ea typeface="Inter-Regular" panose="020B0604020202020204" charset="0"/>
              </a:rPr>
              <a:t>‘1’ </a:t>
            </a:r>
            <a:r>
              <a:rPr lang="en-US" sz="1600" dirty="0">
                <a:solidFill>
                  <a:schemeClr val="bg1"/>
                </a:solidFill>
                <a:ea typeface="Inter-Regular" panose="020B0604020202020204" charset="0"/>
              </a:rPr>
              <a:t>means that salt bodies are present in that region.</a:t>
            </a:r>
          </a:p>
          <a:p>
            <a:pPr>
              <a:lnSpc>
                <a:spcPct val="150000"/>
              </a:lnSpc>
            </a:pPr>
            <a:r>
              <a:rPr lang="en-US" sz="1600" dirty="0">
                <a:solidFill>
                  <a:schemeClr val="bg1"/>
                </a:solidFill>
                <a:ea typeface="Inter-Regular" panose="020B0604020202020204" charset="0"/>
              </a:rPr>
              <a:t>Here, we can observe two examples of semantic segmentation: on the bottom left corner, one with multiple classes (person, bicycle, background), and on the bottom right, the seismic sections with only two classes (background and salt bodies).  </a:t>
            </a:r>
          </a:p>
        </p:txBody>
      </p:sp>
      <p:sp>
        <p:nvSpPr>
          <p:cNvPr id="2" name="TextBox 1">
            <a:extLst>
              <a:ext uri="{FF2B5EF4-FFF2-40B4-BE49-F238E27FC236}">
                <a16:creationId xmlns:a16="http://schemas.microsoft.com/office/drawing/2014/main" id="{79C69B0F-A961-C0C7-760F-67974CAE2940}"/>
              </a:ext>
            </a:extLst>
          </p:cNvPr>
          <p:cNvSpPr txBox="1"/>
          <p:nvPr/>
        </p:nvSpPr>
        <p:spPr>
          <a:xfrm>
            <a:off x="244378" y="6521369"/>
            <a:ext cx="4082533" cy="230832"/>
          </a:xfrm>
          <a:prstGeom prst="rect">
            <a:avLst/>
          </a:prstGeom>
          <a:noFill/>
        </p:spPr>
        <p:txBody>
          <a:bodyPr wrap="square">
            <a:spAutoFit/>
          </a:bodyPr>
          <a:lstStyle/>
          <a:p>
            <a:r>
              <a:rPr lang="en-US" sz="900" dirty="0">
                <a:solidFill>
                  <a:schemeClr val="bg1"/>
                </a:solidFill>
              </a:rPr>
              <a:t>Fig 4. An example of 3-classes image segmentation.</a:t>
            </a:r>
            <a:endParaRPr lang="en-US" sz="900" i="1" dirty="0">
              <a:solidFill>
                <a:schemeClr val="bg1"/>
              </a:solidFill>
              <a:latin typeface="Inter-Regular" panose="020B0604020202020204" charset="0"/>
              <a:ea typeface="Inter-Regular" panose="020B0604020202020204" charset="0"/>
            </a:endParaRPr>
          </a:p>
        </p:txBody>
      </p:sp>
      <p:sp>
        <p:nvSpPr>
          <p:cNvPr id="4" name="TextBox 3">
            <a:extLst>
              <a:ext uri="{FF2B5EF4-FFF2-40B4-BE49-F238E27FC236}">
                <a16:creationId xmlns:a16="http://schemas.microsoft.com/office/drawing/2014/main" id="{A60C52C6-A085-F392-D08A-337384053F92}"/>
              </a:ext>
            </a:extLst>
          </p:cNvPr>
          <p:cNvSpPr txBox="1"/>
          <p:nvPr/>
        </p:nvSpPr>
        <p:spPr>
          <a:xfrm>
            <a:off x="5430031" y="6550181"/>
            <a:ext cx="4082533" cy="230832"/>
          </a:xfrm>
          <a:prstGeom prst="rect">
            <a:avLst/>
          </a:prstGeom>
          <a:noFill/>
        </p:spPr>
        <p:txBody>
          <a:bodyPr wrap="square">
            <a:spAutoFit/>
          </a:bodyPr>
          <a:lstStyle/>
          <a:p>
            <a:r>
              <a:rPr lang="en-US" sz="900" dirty="0">
                <a:solidFill>
                  <a:schemeClr val="bg1"/>
                </a:solidFill>
              </a:rPr>
              <a:t>Fig 5. Salt body segmentation on TGS seismic sections.</a:t>
            </a:r>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2805285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608CB34F-A2B0-F019-26B2-7DFC4C230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6311" y="1025090"/>
            <a:ext cx="3396197" cy="2479223"/>
          </a:xfrm>
          <a:prstGeom prst="rect">
            <a:avLst/>
          </a:prstGeom>
        </p:spPr>
      </p:pic>
      <p:sp>
        <p:nvSpPr>
          <p:cNvPr id="5" name="TextBox 4">
            <a:extLst>
              <a:ext uri="{FF2B5EF4-FFF2-40B4-BE49-F238E27FC236}">
                <a16:creationId xmlns:a16="http://schemas.microsoft.com/office/drawing/2014/main" id="{8337CC9F-0B3E-9034-92E1-0E9D5509DCF6}"/>
              </a:ext>
            </a:extLst>
          </p:cNvPr>
          <p:cNvSpPr txBox="1"/>
          <p:nvPr/>
        </p:nvSpPr>
        <p:spPr>
          <a:xfrm>
            <a:off x="549492" y="808869"/>
            <a:ext cx="6923314" cy="5878532"/>
          </a:xfrm>
          <a:prstGeom prst="rect">
            <a:avLst/>
          </a:prstGeom>
          <a:noFill/>
        </p:spPr>
        <p:txBody>
          <a:bodyPr wrap="square">
            <a:spAutoFit/>
          </a:bodyPr>
          <a:lstStyle/>
          <a:p>
            <a:pPr algn="l"/>
            <a:r>
              <a:rPr lang="en-US" b="1" dirty="0">
                <a:solidFill>
                  <a:schemeClr val="accent2">
                    <a:lumMod val="40000"/>
                    <a:lumOff val="60000"/>
                  </a:schemeClr>
                </a:solidFill>
              </a:rPr>
              <a:t>Train dataset (3600 images)</a:t>
            </a:r>
          </a:p>
          <a:p>
            <a:pPr algn="l"/>
            <a:r>
              <a:rPr lang="en-US" sz="1600" dirty="0">
                <a:solidFill>
                  <a:schemeClr val="accent5">
                    <a:lumMod val="40000"/>
                    <a:lumOff val="60000"/>
                  </a:schemeClr>
                </a:solidFill>
              </a:rPr>
              <a:t>It </a:t>
            </a:r>
            <a:r>
              <a:rPr lang="en-US" sz="1600" b="0" i="0" dirty="0">
                <a:solidFill>
                  <a:schemeClr val="accent5">
                    <a:lumMod val="40000"/>
                    <a:lumOff val="60000"/>
                  </a:schemeClr>
                </a:solidFill>
                <a:effectLst/>
              </a:rPr>
              <a:t>is used to train</a:t>
            </a:r>
            <a:r>
              <a:rPr lang="en-US" sz="1600" b="0" i="0" dirty="0">
                <a:solidFill>
                  <a:schemeClr val="bg1"/>
                </a:solidFill>
                <a:effectLst/>
              </a:rPr>
              <a:t> and make </a:t>
            </a:r>
            <a:r>
              <a:rPr lang="en-US" sz="1600" b="0" i="0" dirty="0">
                <a:solidFill>
                  <a:schemeClr val="accent5">
                    <a:lumMod val="40000"/>
                    <a:lumOff val="60000"/>
                  </a:schemeClr>
                </a:solidFill>
                <a:effectLst/>
              </a:rPr>
              <a:t>the model </a:t>
            </a:r>
            <a:r>
              <a:rPr lang="en-US" sz="1600" b="0" i="0" dirty="0">
                <a:solidFill>
                  <a:schemeClr val="bg1"/>
                </a:solidFill>
                <a:effectLst/>
              </a:rPr>
              <a:t>learn the hidden patterns in the data.</a:t>
            </a:r>
          </a:p>
          <a:p>
            <a:pPr algn="l"/>
            <a:r>
              <a:rPr lang="en-US" sz="1600" b="0" i="0" dirty="0">
                <a:solidFill>
                  <a:schemeClr val="bg1"/>
                </a:solidFill>
                <a:effectLst/>
              </a:rPr>
              <a:t>The training set should have a </a:t>
            </a:r>
            <a:r>
              <a:rPr lang="en-US" sz="1600" b="0" i="0" dirty="0">
                <a:solidFill>
                  <a:schemeClr val="accent5">
                    <a:lumMod val="40000"/>
                    <a:lumOff val="60000"/>
                  </a:schemeClr>
                </a:solidFill>
                <a:effectLst/>
              </a:rPr>
              <a:t>diversified set of inputs</a:t>
            </a:r>
            <a:r>
              <a:rPr lang="en-US" sz="1600" b="0" i="0" dirty="0">
                <a:solidFill>
                  <a:schemeClr val="bg1"/>
                </a:solidFill>
                <a:effectLst/>
              </a:rPr>
              <a:t> so that the model is trained in all scenarios and </a:t>
            </a:r>
            <a:r>
              <a:rPr lang="en-US" sz="1600" b="0" i="0" dirty="0">
                <a:solidFill>
                  <a:schemeClr val="accent5">
                    <a:lumMod val="40000"/>
                    <a:lumOff val="60000"/>
                  </a:schemeClr>
                </a:solidFill>
                <a:effectLst/>
              </a:rPr>
              <a:t>can predict any unseen data </a:t>
            </a:r>
            <a:r>
              <a:rPr lang="en-US" sz="1600" b="0" i="0" dirty="0">
                <a:solidFill>
                  <a:schemeClr val="bg1"/>
                </a:solidFill>
                <a:effectLst/>
              </a:rPr>
              <a:t>sample that may appear in the future.</a:t>
            </a:r>
          </a:p>
          <a:p>
            <a:pPr algn="l"/>
            <a:endParaRPr lang="en-US" sz="1600" dirty="0">
              <a:solidFill>
                <a:schemeClr val="accent2">
                  <a:lumMod val="40000"/>
                  <a:lumOff val="60000"/>
                </a:schemeClr>
              </a:solidFill>
            </a:endParaRPr>
          </a:p>
          <a:p>
            <a:pPr algn="l"/>
            <a:r>
              <a:rPr lang="en-US" b="1" i="0" dirty="0">
                <a:solidFill>
                  <a:schemeClr val="accent2">
                    <a:lumMod val="40000"/>
                    <a:lumOff val="60000"/>
                  </a:schemeClr>
                </a:solidFill>
                <a:effectLst/>
              </a:rPr>
              <a:t>Validation dataset (400 images)</a:t>
            </a:r>
          </a:p>
          <a:p>
            <a:pPr algn="l"/>
            <a:r>
              <a:rPr lang="en-US" sz="1600" b="0" i="0" dirty="0">
                <a:solidFill>
                  <a:schemeClr val="accent5">
                    <a:lumMod val="40000"/>
                    <a:lumOff val="60000"/>
                  </a:schemeClr>
                </a:solidFill>
                <a:effectLst/>
              </a:rPr>
              <a:t>The validation set is a set of data</a:t>
            </a:r>
            <a:r>
              <a:rPr lang="en-US" sz="1600" dirty="0">
                <a:solidFill>
                  <a:schemeClr val="accent5">
                    <a:lumMod val="40000"/>
                    <a:lumOff val="60000"/>
                  </a:schemeClr>
                </a:solidFill>
              </a:rPr>
              <a:t> </a:t>
            </a:r>
            <a:r>
              <a:rPr lang="en-US" sz="1600" b="0" i="0" dirty="0">
                <a:solidFill>
                  <a:schemeClr val="accent5">
                    <a:lumMod val="40000"/>
                    <a:lumOff val="60000"/>
                  </a:schemeClr>
                </a:solidFill>
                <a:effectLst/>
              </a:rPr>
              <a:t>that is used to validate our model performance during training</a:t>
            </a:r>
            <a:r>
              <a:rPr lang="en-US" sz="1600" b="0" i="0" dirty="0">
                <a:solidFill>
                  <a:schemeClr val="bg1"/>
                </a:solidFill>
                <a:effectLst/>
              </a:rPr>
              <a:t>.</a:t>
            </a:r>
          </a:p>
          <a:p>
            <a:pPr algn="l"/>
            <a:r>
              <a:rPr lang="en-US" sz="1600" b="0" i="0" dirty="0">
                <a:solidFill>
                  <a:schemeClr val="bg1"/>
                </a:solidFill>
                <a:effectLst/>
              </a:rPr>
              <a:t>This validation process gives information that helps us adjust the model’s architecture and configurations accordingly. The model is trained on the training set, and, simultaneously, the model evaluation is performed on the validation set.</a:t>
            </a:r>
          </a:p>
          <a:p>
            <a:pPr algn="l"/>
            <a:r>
              <a:rPr lang="en-US" sz="1600" b="0" i="0" dirty="0">
                <a:solidFill>
                  <a:schemeClr val="bg1"/>
                </a:solidFill>
                <a:effectLst/>
              </a:rPr>
              <a:t>The main idea of </a:t>
            </a:r>
            <a:r>
              <a:rPr lang="en-US" sz="1600" b="0" i="0" dirty="0">
                <a:solidFill>
                  <a:schemeClr val="accent5">
                    <a:lumMod val="40000"/>
                    <a:lumOff val="60000"/>
                  </a:schemeClr>
                </a:solidFill>
                <a:effectLst/>
              </a:rPr>
              <a:t>splitting the dataset into a validation set </a:t>
            </a:r>
            <a:r>
              <a:rPr lang="en-US" sz="1600" b="0" i="0" dirty="0">
                <a:solidFill>
                  <a:schemeClr val="bg1"/>
                </a:solidFill>
                <a:effectLst/>
              </a:rPr>
              <a:t>is </a:t>
            </a:r>
            <a:r>
              <a:rPr lang="en-US" sz="1600" b="0" i="0" dirty="0">
                <a:solidFill>
                  <a:schemeClr val="accent5">
                    <a:lumMod val="40000"/>
                    <a:lumOff val="60000"/>
                  </a:schemeClr>
                </a:solidFill>
                <a:effectLst/>
              </a:rPr>
              <a:t>to prevent </a:t>
            </a:r>
            <a:r>
              <a:rPr lang="en-US" sz="1600" b="0" i="0" dirty="0">
                <a:solidFill>
                  <a:schemeClr val="bg1"/>
                </a:solidFill>
                <a:effectLst/>
              </a:rPr>
              <a:t>our model from </a:t>
            </a:r>
            <a:r>
              <a:rPr lang="en-US" sz="1600" b="1" i="0" dirty="0">
                <a:solidFill>
                  <a:schemeClr val="accent2">
                    <a:lumMod val="40000"/>
                    <a:lumOff val="60000"/>
                  </a:schemeClr>
                </a:solidFill>
                <a:effectLst/>
              </a:rPr>
              <a:t>overfitting</a:t>
            </a:r>
            <a:r>
              <a:rPr lang="en-US" sz="1600" b="0" i="0" dirty="0">
                <a:solidFill>
                  <a:schemeClr val="bg1"/>
                </a:solidFill>
                <a:effectLst/>
              </a:rPr>
              <a:t> (the model becomes excellent at classifying the samples in the training set but cannot generalize and make accurate classifications on the data it has not seen before). </a:t>
            </a:r>
          </a:p>
          <a:p>
            <a:pPr algn="l"/>
            <a:endParaRPr lang="en-US" b="1" i="0" dirty="0">
              <a:solidFill>
                <a:schemeClr val="bg1"/>
              </a:solidFill>
              <a:effectLst/>
            </a:endParaRPr>
          </a:p>
          <a:p>
            <a:pPr algn="l"/>
            <a:r>
              <a:rPr lang="en-US" b="1" dirty="0">
                <a:solidFill>
                  <a:schemeClr val="accent2">
                    <a:lumMod val="40000"/>
                    <a:lumOff val="60000"/>
                  </a:schemeClr>
                </a:solidFill>
              </a:rPr>
              <a:t>Test Dataset (16000 images)</a:t>
            </a:r>
            <a:endParaRPr lang="en-US" b="1" i="0" dirty="0">
              <a:solidFill>
                <a:schemeClr val="accent2">
                  <a:lumMod val="40000"/>
                  <a:lumOff val="60000"/>
                </a:schemeClr>
              </a:solidFill>
              <a:effectLst/>
            </a:endParaRPr>
          </a:p>
          <a:p>
            <a:pPr algn="l"/>
            <a:r>
              <a:rPr lang="en-US" sz="1600" b="0" i="0" dirty="0">
                <a:solidFill>
                  <a:schemeClr val="accent5">
                    <a:lumMod val="40000"/>
                    <a:lumOff val="60000"/>
                  </a:schemeClr>
                </a:solidFill>
                <a:effectLst/>
              </a:rPr>
              <a:t>The test set is used to test the model after completing the training</a:t>
            </a:r>
            <a:r>
              <a:rPr lang="en-US" sz="1600" b="0" i="0" dirty="0">
                <a:solidFill>
                  <a:schemeClr val="bg1"/>
                </a:solidFill>
                <a:effectLst/>
              </a:rPr>
              <a:t>.</a:t>
            </a:r>
          </a:p>
          <a:p>
            <a:pPr algn="l"/>
            <a:r>
              <a:rPr lang="en-US" sz="1600" b="0" i="0" dirty="0">
                <a:solidFill>
                  <a:schemeClr val="bg1"/>
                </a:solidFill>
                <a:effectLst/>
              </a:rPr>
              <a:t>It provides an unbiased final model performance metric in terms of predictions.</a:t>
            </a:r>
          </a:p>
        </p:txBody>
      </p:sp>
      <p:pic>
        <p:nvPicPr>
          <p:cNvPr id="7" name="Picture 6" descr="Diagram&#10;&#10;Description automatically generated">
            <a:extLst>
              <a:ext uri="{FF2B5EF4-FFF2-40B4-BE49-F238E27FC236}">
                <a16:creationId xmlns:a16="http://schemas.microsoft.com/office/drawing/2014/main" id="{8CCB533B-2208-FCEF-479D-D72605A7E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6310" y="3858295"/>
            <a:ext cx="3396197" cy="2504218"/>
          </a:xfrm>
          <a:prstGeom prst="rect">
            <a:avLst/>
          </a:prstGeom>
        </p:spPr>
      </p:pic>
      <p:sp>
        <p:nvSpPr>
          <p:cNvPr id="9" name="TextBox 8">
            <a:extLst>
              <a:ext uri="{FF2B5EF4-FFF2-40B4-BE49-F238E27FC236}">
                <a16:creationId xmlns:a16="http://schemas.microsoft.com/office/drawing/2014/main" id="{DFE30AD9-1147-DC22-5EDB-DCDCAA68BD2C}"/>
              </a:ext>
            </a:extLst>
          </p:cNvPr>
          <p:cNvSpPr txBox="1"/>
          <p:nvPr/>
        </p:nvSpPr>
        <p:spPr>
          <a:xfrm>
            <a:off x="2852835" y="144273"/>
            <a:ext cx="6097554" cy="584775"/>
          </a:xfrm>
          <a:prstGeom prst="rect">
            <a:avLst/>
          </a:prstGeom>
          <a:noFill/>
        </p:spPr>
        <p:txBody>
          <a:bodyPr wrap="square">
            <a:spAutoFit/>
          </a:bodyPr>
          <a:lstStyle/>
          <a:p>
            <a:pPr algn="ctr"/>
            <a:r>
              <a:rPr lang="it-IT" altLang="ko-KR" sz="3200" dirty="0">
                <a:solidFill>
                  <a:srgbClr val="E6FD9D"/>
                </a:solidFill>
                <a:cs typeface="Arial" pitchFamily="34" charset="0"/>
              </a:rPr>
              <a:t>Train-</a:t>
            </a:r>
            <a:r>
              <a:rPr lang="it-IT" altLang="ko-KR" sz="3200" dirty="0" err="1">
                <a:solidFill>
                  <a:srgbClr val="E6FD9D"/>
                </a:solidFill>
                <a:cs typeface="Arial" pitchFamily="34" charset="0"/>
              </a:rPr>
              <a:t>validation</a:t>
            </a:r>
            <a:r>
              <a:rPr lang="it-IT" altLang="ko-KR" sz="3200" dirty="0">
                <a:solidFill>
                  <a:srgbClr val="E6FD9D"/>
                </a:solidFill>
                <a:cs typeface="Arial" pitchFamily="34" charset="0"/>
              </a:rPr>
              <a:t>-test dataset split</a:t>
            </a:r>
            <a:endParaRPr lang="ko-KR" altLang="en-US" sz="3200" dirty="0">
              <a:solidFill>
                <a:srgbClr val="E6FD9D"/>
              </a:solidFill>
              <a:cs typeface="Arial" pitchFamily="34" charset="0"/>
            </a:endParaRPr>
          </a:p>
        </p:txBody>
      </p:sp>
      <p:sp>
        <p:nvSpPr>
          <p:cNvPr id="2" name="TextBox 1">
            <a:extLst>
              <a:ext uri="{FF2B5EF4-FFF2-40B4-BE49-F238E27FC236}">
                <a16:creationId xmlns:a16="http://schemas.microsoft.com/office/drawing/2014/main" id="{98786254-027D-F7E6-78E5-FE324C95AB0C}"/>
              </a:ext>
            </a:extLst>
          </p:cNvPr>
          <p:cNvSpPr txBox="1"/>
          <p:nvPr/>
        </p:nvSpPr>
        <p:spPr>
          <a:xfrm>
            <a:off x="8182162" y="3565888"/>
            <a:ext cx="4082533" cy="230832"/>
          </a:xfrm>
          <a:prstGeom prst="rect">
            <a:avLst/>
          </a:prstGeom>
          <a:noFill/>
        </p:spPr>
        <p:txBody>
          <a:bodyPr wrap="square">
            <a:spAutoFit/>
          </a:bodyPr>
          <a:lstStyle/>
          <a:p>
            <a:r>
              <a:rPr lang="en-US" sz="900" dirty="0">
                <a:solidFill>
                  <a:schemeClr val="bg1"/>
                </a:solidFill>
              </a:rPr>
              <a:t>Fig 6. Train, validation, test dataset split.</a:t>
            </a:r>
            <a:endParaRPr lang="en-US" sz="900" i="1" dirty="0">
              <a:solidFill>
                <a:schemeClr val="bg1"/>
              </a:solidFill>
              <a:latin typeface="Inter-Regular" panose="020B0604020202020204" charset="0"/>
              <a:ea typeface="Inter-Regular" panose="020B0604020202020204" charset="0"/>
            </a:endParaRPr>
          </a:p>
        </p:txBody>
      </p:sp>
      <p:sp>
        <p:nvSpPr>
          <p:cNvPr id="4" name="TextBox 3">
            <a:extLst>
              <a:ext uri="{FF2B5EF4-FFF2-40B4-BE49-F238E27FC236}">
                <a16:creationId xmlns:a16="http://schemas.microsoft.com/office/drawing/2014/main" id="{A139F384-E1F8-F65B-D12B-FE60AE3760E8}"/>
              </a:ext>
            </a:extLst>
          </p:cNvPr>
          <p:cNvSpPr txBox="1"/>
          <p:nvPr/>
        </p:nvSpPr>
        <p:spPr>
          <a:xfrm>
            <a:off x="8182162" y="6402728"/>
            <a:ext cx="3460345" cy="369332"/>
          </a:xfrm>
          <a:prstGeom prst="rect">
            <a:avLst/>
          </a:prstGeom>
          <a:noFill/>
        </p:spPr>
        <p:txBody>
          <a:bodyPr wrap="square">
            <a:spAutoFit/>
          </a:bodyPr>
          <a:lstStyle/>
          <a:p>
            <a:r>
              <a:rPr lang="en-US" sz="900" dirty="0">
                <a:solidFill>
                  <a:schemeClr val="bg1"/>
                </a:solidFill>
              </a:rPr>
              <a:t>Fig 7. Train, validation and test dataset: </a:t>
            </a:r>
            <a:r>
              <a:rPr lang="en-US" sz="900" dirty="0" err="1">
                <a:solidFill>
                  <a:schemeClr val="bg1"/>
                </a:solidFill>
              </a:rPr>
              <a:t>training,evaluation</a:t>
            </a:r>
            <a:r>
              <a:rPr lang="en-US" sz="900" dirty="0">
                <a:solidFill>
                  <a:schemeClr val="bg1"/>
                </a:solidFill>
              </a:rPr>
              <a:t> and prediction.</a:t>
            </a:r>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3366979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C27A30A-E240-0357-D1E1-0C1940FC6755}"/>
              </a:ext>
            </a:extLst>
          </p:cNvPr>
          <p:cNvGrpSpPr/>
          <p:nvPr/>
        </p:nvGrpSpPr>
        <p:grpSpPr>
          <a:xfrm>
            <a:off x="3553201" y="3879028"/>
            <a:ext cx="5085598" cy="2223006"/>
            <a:chOff x="-290262" y="205477"/>
            <a:chExt cx="6097554" cy="2933392"/>
          </a:xfrm>
        </p:grpSpPr>
        <p:pic>
          <p:nvPicPr>
            <p:cNvPr id="9" name="Picture 8">
              <a:extLst>
                <a:ext uri="{FF2B5EF4-FFF2-40B4-BE49-F238E27FC236}">
                  <a16:creationId xmlns:a16="http://schemas.microsoft.com/office/drawing/2014/main" id="{0ADF882D-2EC1-163E-E317-0F1F9E570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91" y="738412"/>
              <a:ext cx="4213047" cy="2400457"/>
            </a:xfrm>
            <a:prstGeom prst="rect">
              <a:avLst/>
            </a:prstGeom>
          </p:spPr>
        </p:pic>
        <p:sp>
          <p:nvSpPr>
            <p:cNvPr id="13" name="TextBox 12">
              <a:extLst>
                <a:ext uri="{FF2B5EF4-FFF2-40B4-BE49-F238E27FC236}">
                  <a16:creationId xmlns:a16="http://schemas.microsoft.com/office/drawing/2014/main" id="{80D3A192-1630-0AA9-72F1-E9CFBC3F7DFB}"/>
                </a:ext>
              </a:extLst>
            </p:cNvPr>
            <p:cNvSpPr txBox="1"/>
            <p:nvPr/>
          </p:nvSpPr>
          <p:spPr>
            <a:xfrm>
              <a:off x="-290262" y="205477"/>
              <a:ext cx="6097554" cy="369332"/>
            </a:xfrm>
            <a:prstGeom prst="rect">
              <a:avLst/>
            </a:prstGeom>
            <a:noFill/>
          </p:spPr>
          <p:txBody>
            <a:bodyPr wrap="square">
              <a:spAutoFit/>
            </a:bodyPr>
            <a:lstStyle/>
            <a:p>
              <a:pPr algn="ctr"/>
              <a:r>
                <a:rPr lang="it-IT" altLang="ko-KR" dirty="0">
                  <a:solidFill>
                    <a:schemeClr val="bg1"/>
                  </a:solidFill>
                  <a:cs typeface="Arial" pitchFamily="34" charset="0"/>
                </a:rPr>
                <a:t>Max Pooling Layer</a:t>
              </a:r>
              <a:endParaRPr lang="ko-KR" altLang="en-US" sz="1800" dirty="0">
                <a:solidFill>
                  <a:schemeClr val="bg1"/>
                </a:solidFill>
                <a:cs typeface="Arial" pitchFamily="34" charset="0"/>
              </a:endParaRPr>
            </a:p>
          </p:txBody>
        </p:sp>
      </p:grpSp>
      <p:grpSp>
        <p:nvGrpSpPr>
          <p:cNvPr id="19" name="Group 18">
            <a:extLst>
              <a:ext uri="{FF2B5EF4-FFF2-40B4-BE49-F238E27FC236}">
                <a16:creationId xmlns:a16="http://schemas.microsoft.com/office/drawing/2014/main" id="{840ED4F1-A716-5178-F7F7-C858E89AB107}"/>
              </a:ext>
            </a:extLst>
          </p:cNvPr>
          <p:cNvGrpSpPr/>
          <p:nvPr/>
        </p:nvGrpSpPr>
        <p:grpSpPr>
          <a:xfrm>
            <a:off x="-75297" y="3885838"/>
            <a:ext cx="4712611" cy="2216196"/>
            <a:chOff x="5932063" y="322507"/>
            <a:chExt cx="6242178" cy="2891008"/>
          </a:xfrm>
        </p:grpSpPr>
        <p:pic>
          <p:nvPicPr>
            <p:cNvPr id="11" name="Picture 10">
              <a:extLst>
                <a:ext uri="{FF2B5EF4-FFF2-40B4-BE49-F238E27FC236}">
                  <a16:creationId xmlns:a16="http://schemas.microsoft.com/office/drawing/2014/main" id="{5EBF1303-F6A3-4CFF-05AC-17DD34400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723" y="813057"/>
              <a:ext cx="4500859" cy="2400458"/>
            </a:xfrm>
            <a:prstGeom prst="rect">
              <a:avLst/>
            </a:prstGeom>
          </p:spPr>
        </p:pic>
        <p:sp>
          <p:nvSpPr>
            <p:cNvPr id="15" name="TextBox 14">
              <a:extLst>
                <a:ext uri="{FF2B5EF4-FFF2-40B4-BE49-F238E27FC236}">
                  <a16:creationId xmlns:a16="http://schemas.microsoft.com/office/drawing/2014/main" id="{4F34D87C-CE83-77C6-1D50-198FB3D52B73}"/>
                </a:ext>
              </a:extLst>
            </p:cNvPr>
            <p:cNvSpPr txBox="1"/>
            <p:nvPr/>
          </p:nvSpPr>
          <p:spPr>
            <a:xfrm>
              <a:off x="5932063" y="322507"/>
              <a:ext cx="6242178" cy="369331"/>
            </a:xfrm>
            <a:prstGeom prst="rect">
              <a:avLst/>
            </a:prstGeom>
            <a:noFill/>
          </p:spPr>
          <p:txBody>
            <a:bodyPr wrap="square">
              <a:spAutoFit/>
            </a:bodyPr>
            <a:lstStyle/>
            <a:p>
              <a:pPr algn="ctr"/>
              <a:r>
                <a:rPr lang="it-IT" altLang="ko-KR" dirty="0" err="1">
                  <a:solidFill>
                    <a:schemeClr val="bg1"/>
                  </a:solidFill>
                  <a:cs typeface="Arial" pitchFamily="34" charset="0"/>
                </a:rPr>
                <a:t>Convolutional</a:t>
              </a:r>
              <a:r>
                <a:rPr lang="it-IT" altLang="ko-KR" dirty="0">
                  <a:solidFill>
                    <a:schemeClr val="bg1"/>
                  </a:solidFill>
                  <a:cs typeface="Arial" pitchFamily="34" charset="0"/>
                </a:rPr>
                <a:t> Layer</a:t>
              </a:r>
              <a:endParaRPr lang="ko-KR" altLang="en-US" sz="1800" dirty="0">
                <a:solidFill>
                  <a:schemeClr val="bg1"/>
                </a:solidFill>
                <a:cs typeface="Arial" pitchFamily="34" charset="0"/>
              </a:endParaRPr>
            </a:p>
          </p:txBody>
        </p:sp>
      </p:grpSp>
      <p:grpSp>
        <p:nvGrpSpPr>
          <p:cNvPr id="18" name="Group 17">
            <a:extLst>
              <a:ext uri="{FF2B5EF4-FFF2-40B4-BE49-F238E27FC236}">
                <a16:creationId xmlns:a16="http://schemas.microsoft.com/office/drawing/2014/main" id="{13113C13-9BA4-3224-2AE5-CBFB0203FB41}"/>
              </a:ext>
            </a:extLst>
          </p:cNvPr>
          <p:cNvGrpSpPr/>
          <p:nvPr/>
        </p:nvGrpSpPr>
        <p:grpSpPr>
          <a:xfrm>
            <a:off x="2041794" y="192158"/>
            <a:ext cx="7926606" cy="3234554"/>
            <a:chOff x="1662183" y="3544516"/>
            <a:chExt cx="7926606" cy="3234554"/>
          </a:xfrm>
        </p:grpSpPr>
        <p:pic>
          <p:nvPicPr>
            <p:cNvPr id="5" name="Picture 4">
              <a:extLst>
                <a:ext uri="{FF2B5EF4-FFF2-40B4-BE49-F238E27FC236}">
                  <a16:creationId xmlns:a16="http://schemas.microsoft.com/office/drawing/2014/main" id="{89385C89-4760-B4A2-F0E9-7A5AD1605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183" y="4556064"/>
              <a:ext cx="7926606" cy="2223006"/>
            </a:xfrm>
            <a:prstGeom prst="rect">
              <a:avLst/>
            </a:prstGeom>
          </p:spPr>
        </p:pic>
        <p:sp>
          <p:nvSpPr>
            <p:cNvPr id="16" name="TextBox 15">
              <a:extLst>
                <a:ext uri="{FF2B5EF4-FFF2-40B4-BE49-F238E27FC236}">
                  <a16:creationId xmlns:a16="http://schemas.microsoft.com/office/drawing/2014/main" id="{83849AAB-C674-C534-6040-C570421C0D8E}"/>
                </a:ext>
              </a:extLst>
            </p:cNvPr>
            <p:cNvSpPr txBox="1"/>
            <p:nvPr/>
          </p:nvSpPr>
          <p:spPr>
            <a:xfrm>
              <a:off x="1662183" y="3544516"/>
              <a:ext cx="7926606" cy="954107"/>
            </a:xfrm>
            <a:prstGeom prst="rect">
              <a:avLst/>
            </a:prstGeom>
            <a:noFill/>
          </p:spPr>
          <p:txBody>
            <a:bodyPr wrap="square">
              <a:spAutoFit/>
            </a:bodyPr>
            <a:lstStyle/>
            <a:p>
              <a:pPr algn="ctr"/>
              <a:r>
                <a:rPr lang="it-IT" altLang="ko-KR" sz="2800" dirty="0" err="1">
                  <a:solidFill>
                    <a:srgbClr val="E6FD9D"/>
                  </a:solidFill>
                  <a:cs typeface="Arial" pitchFamily="34" charset="0"/>
                </a:rPr>
                <a:t>Convolutional</a:t>
              </a:r>
              <a:r>
                <a:rPr lang="it-IT" altLang="ko-KR" sz="2800" dirty="0">
                  <a:solidFill>
                    <a:srgbClr val="E6FD9D"/>
                  </a:solidFill>
                  <a:cs typeface="Arial" pitchFamily="34" charset="0"/>
                </a:rPr>
                <a:t> </a:t>
              </a:r>
              <a:r>
                <a:rPr lang="it-IT" altLang="ko-KR" sz="2800" dirty="0" err="1">
                  <a:solidFill>
                    <a:srgbClr val="E6FD9D"/>
                  </a:solidFill>
                  <a:cs typeface="Arial" pitchFamily="34" charset="0"/>
                </a:rPr>
                <a:t>Neural</a:t>
              </a:r>
              <a:r>
                <a:rPr lang="it-IT" altLang="ko-KR" sz="2800" dirty="0">
                  <a:solidFill>
                    <a:srgbClr val="E6FD9D"/>
                  </a:solidFill>
                  <a:cs typeface="Arial" pitchFamily="34" charset="0"/>
                </a:rPr>
                <a:t> Networks for image </a:t>
              </a:r>
              <a:r>
                <a:rPr lang="it-IT" altLang="ko-KR" sz="2800" dirty="0" err="1">
                  <a:solidFill>
                    <a:srgbClr val="E6FD9D"/>
                  </a:solidFill>
                  <a:cs typeface="Arial" pitchFamily="34" charset="0"/>
                </a:rPr>
                <a:t>segmentation</a:t>
              </a:r>
              <a:endParaRPr lang="ko-KR" altLang="en-US" sz="2800" dirty="0">
                <a:solidFill>
                  <a:srgbClr val="E6FD9D"/>
                </a:solidFill>
                <a:cs typeface="Arial" pitchFamily="34" charset="0"/>
              </a:endParaRPr>
            </a:p>
          </p:txBody>
        </p:sp>
      </p:grpSp>
      <p:grpSp>
        <p:nvGrpSpPr>
          <p:cNvPr id="7" name="Group 6">
            <a:extLst>
              <a:ext uri="{FF2B5EF4-FFF2-40B4-BE49-F238E27FC236}">
                <a16:creationId xmlns:a16="http://schemas.microsoft.com/office/drawing/2014/main" id="{DF84DE84-93E4-4473-808B-C8C12FE70668}"/>
              </a:ext>
            </a:extLst>
          </p:cNvPr>
          <p:cNvGrpSpPr/>
          <p:nvPr/>
        </p:nvGrpSpPr>
        <p:grpSpPr>
          <a:xfrm>
            <a:off x="6673783" y="3879028"/>
            <a:ext cx="6134876" cy="2236559"/>
            <a:chOff x="6673783" y="3879028"/>
            <a:chExt cx="6134876" cy="2258951"/>
          </a:xfrm>
        </p:grpSpPr>
        <p:pic>
          <p:nvPicPr>
            <p:cNvPr id="3" name="Picture 2" descr="Chart, line chart&#10;&#10;Description automatically generated">
              <a:extLst>
                <a:ext uri="{FF2B5EF4-FFF2-40B4-BE49-F238E27FC236}">
                  <a16:creationId xmlns:a16="http://schemas.microsoft.com/office/drawing/2014/main" id="{A80E1625-958D-901A-1CDB-C72593E089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1631" y="4282900"/>
              <a:ext cx="3017739" cy="1855079"/>
            </a:xfrm>
            <a:prstGeom prst="rect">
              <a:avLst/>
            </a:prstGeom>
          </p:spPr>
        </p:pic>
        <p:sp>
          <p:nvSpPr>
            <p:cNvPr id="6" name="TextBox 5">
              <a:extLst>
                <a:ext uri="{FF2B5EF4-FFF2-40B4-BE49-F238E27FC236}">
                  <a16:creationId xmlns:a16="http://schemas.microsoft.com/office/drawing/2014/main" id="{1BEBD7F1-441E-E1EA-86A3-BE572C634ABF}"/>
                </a:ext>
              </a:extLst>
            </p:cNvPr>
            <p:cNvSpPr txBox="1"/>
            <p:nvPr/>
          </p:nvSpPr>
          <p:spPr>
            <a:xfrm>
              <a:off x="6673783" y="3879028"/>
              <a:ext cx="6134876" cy="369332"/>
            </a:xfrm>
            <a:prstGeom prst="rect">
              <a:avLst/>
            </a:prstGeom>
            <a:noFill/>
          </p:spPr>
          <p:txBody>
            <a:bodyPr wrap="square">
              <a:spAutoFit/>
            </a:bodyPr>
            <a:lstStyle/>
            <a:p>
              <a:pPr algn="ctr"/>
              <a:r>
                <a:rPr lang="it-IT" altLang="ko-KR" sz="1800" dirty="0">
                  <a:solidFill>
                    <a:schemeClr val="bg1"/>
                  </a:solidFill>
                  <a:cs typeface="Arial" pitchFamily="34" charset="0"/>
                </a:rPr>
                <a:t>Activat</a:t>
              </a:r>
              <a:r>
                <a:rPr lang="it-IT" altLang="ko-KR" dirty="0">
                  <a:solidFill>
                    <a:schemeClr val="bg1"/>
                  </a:solidFill>
                  <a:cs typeface="Arial" pitchFamily="34" charset="0"/>
                </a:rPr>
                <a:t>ion </a:t>
              </a:r>
              <a:r>
                <a:rPr lang="it-IT" altLang="ko-KR" dirty="0" err="1">
                  <a:solidFill>
                    <a:schemeClr val="bg1"/>
                  </a:solidFill>
                  <a:cs typeface="Arial" pitchFamily="34" charset="0"/>
                </a:rPr>
                <a:t>Function</a:t>
              </a:r>
              <a:endParaRPr lang="ko-KR" altLang="en-US" sz="1800" dirty="0">
                <a:solidFill>
                  <a:schemeClr val="bg1"/>
                </a:solidFill>
                <a:cs typeface="Arial" pitchFamily="34" charset="0"/>
              </a:endParaRPr>
            </a:p>
          </p:txBody>
        </p:sp>
      </p:grpSp>
      <p:sp>
        <p:nvSpPr>
          <p:cNvPr id="2" name="TextBox 1">
            <a:extLst>
              <a:ext uri="{FF2B5EF4-FFF2-40B4-BE49-F238E27FC236}">
                <a16:creationId xmlns:a16="http://schemas.microsoft.com/office/drawing/2014/main" id="{B7DEFBD5-7C85-F43F-7E7A-765E6D24B062}"/>
              </a:ext>
            </a:extLst>
          </p:cNvPr>
          <p:cNvSpPr txBox="1"/>
          <p:nvPr/>
        </p:nvSpPr>
        <p:spPr>
          <a:xfrm>
            <a:off x="2013467" y="3515510"/>
            <a:ext cx="4947170" cy="230832"/>
          </a:xfrm>
          <a:prstGeom prst="rect">
            <a:avLst/>
          </a:prstGeom>
          <a:noFill/>
        </p:spPr>
        <p:txBody>
          <a:bodyPr wrap="square">
            <a:spAutoFit/>
          </a:bodyPr>
          <a:lstStyle/>
          <a:p>
            <a:r>
              <a:rPr lang="en-US" sz="900" dirty="0">
                <a:solidFill>
                  <a:schemeClr val="bg1"/>
                </a:solidFill>
              </a:rPr>
              <a:t>Fig 8. An example of a Convolutional Neural Network for image segmentation.</a:t>
            </a:r>
            <a:endParaRPr lang="en-US" sz="900" i="1" dirty="0">
              <a:solidFill>
                <a:schemeClr val="bg1"/>
              </a:solidFill>
              <a:latin typeface="Inter-Regular" panose="020B0604020202020204" charset="0"/>
              <a:ea typeface="Inter-Regular" panose="020B0604020202020204" charset="0"/>
            </a:endParaRPr>
          </a:p>
        </p:txBody>
      </p:sp>
      <p:sp>
        <p:nvSpPr>
          <p:cNvPr id="4" name="TextBox 3">
            <a:extLst>
              <a:ext uri="{FF2B5EF4-FFF2-40B4-BE49-F238E27FC236}">
                <a16:creationId xmlns:a16="http://schemas.microsoft.com/office/drawing/2014/main" id="{EC6FD0A7-3632-E7AB-51E1-1C04197A90C0}"/>
              </a:ext>
            </a:extLst>
          </p:cNvPr>
          <p:cNvSpPr txBox="1"/>
          <p:nvPr/>
        </p:nvSpPr>
        <p:spPr>
          <a:xfrm>
            <a:off x="495687" y="6137554"/>
            <a:ext cx="2070231" cy="230832"/>
          </a:xfrm>
          <a:prstGeom prst="rect">
            <a:avLst/>
          </a:prstGeom>
          <a:noFill/>
        </p:spPr>
        <p:txBody>
          <a:bodyPr wrap="square">
            <a:spAutoFit/>
          </a:bodyPr>
          <a:lstStyle/>
          <a:p>
            <a:r>
              <a:rPr lang="en-US" sz="900" dirty="0">
                <a:solidFill>
                  <a:schemeClr val="bg1"/>
                </a:solidFill>
              </a:rPr>
              <a:t>Fig 9. Convolutional layer in a CNN.</a:t>
            </a:r>
            <a:endParaRPr lang="en-US" sz="900" i="1" dirty="0">
              <a:solidFill>
                <a:schemeClr val="bg1"/>
              </a:solidFill>
              <a:latin typeface="Inter-Regular" panose="020B0604020202020204" charset="0"/>
              <a:ea typeface="Inter-Regular" panose="020B0604020202020204" charset="0"/>
            </a:endParaRPr>
          </a:p>
        </p:txBody>
      </p:sp>
      <p:sp>
        <p:nvSpPr>
          <p:cNvPr id="8" name="TextBox 7">
            <a:extLst>
              <a:ext uri="{FF2B5EF4-FFF2-40B4-BE49-F238E27FC236}">
                <a16:creationId xmlns:a16="http://schemas.microsoft.com/office/drawing/2014/main" id="{9D1AF8E1-7BFD-B2C5-25E0-03E51AE3DC9D}"/>
              </a:ext>
            </a:extLst>
          </p:cNvPr>
          <p:cNvSpPr txBox="1"/>
          <p:nvPr/>
        </p:nvSpPr>
        <p:spPr>
          <a:xfrm>
            <a:off x="4339077" y="6160928"/>
            <a:ext cx="2070231" cy="230832"/>
          </a:xfrm>
          <a:prstGeom prst="rect">
            <a:avLst/>
          </a:prstGeom>
          <a:noFill/>
        </p:spPr>
        <p:txBody>
          <a:bodyPr wrap="square">
            <a:spAutoFit/>
          </a:bodyPr>
          <a:lstStyle/>
          <a:p>
            <a:r>
              <a:rPr lang="en-US" sz="900" dirty="0">
                <a:solidFill>
                  <a:schemeClr val="bg1"/>
                </a:solidFill>
              </a:rPr>
              <a:t>Fig 10. Max Pooling layer in a CNN.</a:t>
            </a:r>
            <a:endParaRPr lang="en-US" sz="900" i="1" dirty="0">
              <a:solidFill>
                <a:schemeClr val="bg1"/>
              </a:solidFill>
              <a:latin typeface="Inter-Regular" panose="020B0604020202020204" charset="0"/>
              <a:ea typeface="Inter-Regular" panose="020B0604020202020204" charset="0"/>
            </a:endParaRPr>
          </a:p>
        </p:txBody>
      </p:sp>
      <p:sp>
        <p:nvSpPr>
          <p:cNvPr id="10" name="TextBox 9">
            <a:extLst>
              <a:ext uri="{FF2B5EF4-FFF2-40B4-BE49-F238E27FC236}">
                <a16:creationId xmlns:a16="http://schemas.microsoft.com/office/drawing/2014/main" id="{E78CE8FA-CF99-2499-17F8-FCAC504637C4}"/>
              </a:ext>
            </a:extLst>
          </p:cNvPr>
          <p:cNvSpPr txBox="1"/>
          <p:nvPr/>
        </p:nvSpPr>
        <p:spPr>
          <a:xfrm>
            <a:off x="8281631" y="6172519"/>
            <a:ext cx="3017739" cy="230832"/>
          </a:xfrm>
          <a:prstGeom prst="rect">
            <a:avLst/>
          </a:prstGeom>
          <a:noFill/>
        </p:spPr>
        <p:txBody>
          <a:bodyPr wrap="square">
            <a:spAutoFit/>
          </a:bodyPr>
          <a:lstStyle/>
          <a:p>
            <a:r>
              <a:rPr lang="en-US" sz="900" dirty="0">
                <a:solidFill>
                  <a:schemeClr val="bg1"/>
                </a:solidFill>
              </a:rPr>
              <a:t>Fig 11. Example of an activation function.</a:t>
            </a:r>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50145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C77EE3-32FB-7DAD-0AAF-FAB1C0BA1AC7}"/>
              </a:ext>
            </a:extLst>
          </p:cNvPr>
          <p:cNvSpPr/>
          <p:nvPr/>
        </p:nvSpPr>
        <p:spPr>
          <a:xfrm>
            <a:off x="3862873" y="3284376"/>
            <a:ext cx="5598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14E432C-014C-95C3-2689-18720C448E14}"/>
              </a:ext>
            </a:extLst>
          </p:cNvPr>
          <p:cNvGrpSpPr/>
          <p:nvPr/>
        </p:nvGrpSpPr>
        <p:grpSpPr>
          <a:xfrm>
            <a:off x="385438" y="1202420"/>
            <a:ext cx="11205175" cy="2336969"/>
            <a:chOff x="156649" y="691296"/>
            <a:chExt cx="11205175" cy="2336969"/>
          </a:xfrm>
        </p:grpSpPr>
        <p:grpSp>
          <p:nvGrpSpPr>
            <p:cNvPr id="35" name="Group 34">
              <a:extLst>
                <a:ext uri="{FF2B5EF4-FFF2-40B4-BE49-F238E27FC236}">
                  <a16:creationId xmlns:a16="http://schemas.microsoft.com/office/drawing/2014/main" id="{D02CE73F-CC5D-01AB-3B39-15CDEC8E6B27}"/>
                </a:ext>
              </a:extLst>
            </p:cNvPr>
            <p:cNvGrpSpPr/>
            <p:nvPr/>
          </p:nvGrpSpPr>
          <p:grpSpPr>
            <a:xfrm>
              <a:off x="156649" y="691296"/>
              <a:ext cx="11205175" cy="2336969"/>
              <a:chOff x="165980" y="588659"/>
              <a:chExt cx="11205175" cy="2336969"/>
            </a:xfrm>
          </p:grpSpPr>
          <p:sp>
            <p:nvSpPr>
              <p:cNvPr id="33" name="Rectangle 32">
                <a:extLst>
                  <a:ext uri="{FF2B5EF4-FFF2-40B4-BE49-F238E27FC236}">
                    <a16:creationId xmlns:a16="http://schemas.microsoft.com/office/drawing/2014/main" id="{78921AA2-AF5E-F0C4-CCE4-0784CABB001C}"/>
                  </a:ext>
                </a:extLst>
              </p:cNvPr>
              <p:cNvSpPr/>
              <p:nvPr/>
            </p:nvSpPr>
            <p:spPr>
              <a:xfrm>
                <a:off x="165980" y="588659"/>
                <a:ext cx="11205175" cy="233696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909D6BBD-A8E6-E687-D8EA-932D78EDB7FC}"/>
                  </a:ext>
                </a:extLst>
              </p:cNvPr>
              <p:cNvGrpSpPr/>
              <p:nvPr/>
            </p:nvGrpSpPr>
            <p:grpSpPr>
              <a:xfrm>
                <a:off x="4678191" y="952991"/>
                <a:ext cx="4734290" cy="1878033"/>
                <a:chOff x="1074199" y="4064259"/>
                <a:chExt cx="6173145" cy="1967661"/>
              </a:xfrm>
            </p:grpSpPr>
            <p:sp>
              <p:nvSpPr>
                <p:cNvPr id="9" name="Rectangle 8">
                  <a:extLst>
                    <a:ext uri="{FF2B5EF4-FFF2-40B4-BE49-F238E27FC236}">
                      <a16:creationId xmlns:a16="http://schemas.microsoft.com/office/drawing/2014/main" id="{021DB458-E3E2-DD69-A62D-D9F37347B853}"/>
                    </a:ext>
                  </a:extLst>
                </p:cNvPr>
                <p:cNvSpPr/>
                <p:nvPr/>
              </p:nvSpPr>
              <p:spPr>
                <a:xfrm>
                  <a:off x="1091001" y="4064259"/>
                  <a:ext cx="6139542" cy="194076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FB524869-93BE-DEC2-3D49-20FF67976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99" y="4276830"/>
                  <a:ext cx="6173145" cy="1755090"/>
                </a:xfrm>
                <a:prstGeom prst="rect">
                  <a:avLst/>
                </a:prstGeom>
                <a:ln>
                  <a:solidFill>
                    <a:schemeClr val="bg1"/>
                  </a:solidFill>
                </a:ln>
              </p:spPr>
            </p:pic>
          </p:grpSp>
          <p:grpSp>
            <p:nvGrpSpPr>
              <p:cNvPr id="25" name="Group 24">
                <a:extLst>
                  <a:ext uri="{FF2B5EF4-FFF2-40B4-BE49-F238E27FC236}">
                    <a16:creationId xmlns:a16="http://schemas.microsoft.com/office/drawing/2014/main" id="{AC26EB37-D1B9-3901-D149-7A79462F08E1}"/>
                  </a:ext>
                </a:extLst>
              </p:cNvPr>
              <p:cNvGrpSpPr/>
              <p:nvPr/>
            </p:nvGrpSpPr>
            <p:grpSpPr>
              <a:xfrm>
                <a:off x="224825" y="643812"/>
                <a:ext cx="4589771" cy="2161542"/>
                <a:chOff x="448760" y="607325"/>
                <a:chExt cx="5150497" cy="2373086"/>
              </a:xfrm>
            </p:grpSpPr>
            <p:pic>
              <p:nvPicPr>
                <p:cNvPr id="16" name="Picture 15">
                  <a:extLst>
                    <a:ext uri="{FF2B5EF4-FFF2-40B4-BE49-F238E27FC236}">
                      <a16:creationId xmlns:a16="http://schemas.microsoft.com/office/drawing/2014/main" id="{823AB96F-F124-3938-F5E6-8DCECB674C1C}"/>
                    </a:ext>
                  </a:extLst>
                </p:cNvPr>
                <p:cNvPicPr>
                  <a:picLocks noChangeAspect="1"/>
                </p:cNvPicPr>
                <p:nvPr/>
              </p:nvPicPr>
              <p:blipFill rotWithShape="1">
                <a:blip r:embed="rId3">
                  <a:extLst>
                    <a:ext uri="{28A0092B-C50C-407E-A947-70E740481C1C}">
                      <a14:useLocalDpi xmlns:a14="http://schemas.microsoft.com/office/drawing/2010/main" val="0"/>
                    </a:ext>
                  </a:extLst>
                </a:blip>
                <a:srcRect l="25660" t="641" r="24543" b="10379"/>
                <a:stretch/>
              </p:blipFill>
              <p:spPr>
                <a:xfrm>
                  <a:off x="2473503" y="607325"/>
                  <a:ext cx="3125754" cy="2373086"/>
                </a:xfrm>
                <a:prstGeom prst="rect">
                  <a:avLst/>
                </a:prstGeom>
              </p:spPr>
            </p:pic>
            <p:pic>
              <p:nvPicPr>
                <p:cNvPr id="18" name="Picture 17">
                  <a:extLst>
                    <a:ext uri="{FF2B5EF4-FFF2-40B4-BE49-F238E27FC236}">
                      <a16:creationId xmlns:a16="http://schemas.microsoft.com/office/drawing/2014/main" id="{EC38AA4E-90BD-75AA-DF37-706F18A7298C}"/>
                    </a:ext>
                  </a:extLst>
                </p:cNvPr>
                <p:cNvPicPr>
                  <a:picLocks noChangeAspect="1"/>
                </p:cNvPicPr>
                <p:nvPr/>
              </p:nvPicPr>
              <p:blipFill rotWithShape="1">
                <a:blip r:embed="rId4">
                  <a:extLst>
                    <a:ext uri="{28A0092B-C50C-407E-A947-70E740481C1C}">
                      <a14:useLocalDpi xmlns:a14="http://schemas.microsoft.com/office/drawing/2010/main" val="0"/>
                    </a:ext>
                  </a:extLst>
                </a:blip>
                <a:srcRect l="16494" t="4998" r="67161" b="52806"/>
                <a:stretch/>
              </p:blipFill>
              <p:spPr>
                <a:xfrm>
                  <a:off x="448760" y="1070551"/>
                  <a:ext cx="2024743" cy="1909860"/>
                </a:xfrm>
                <a:prstGeom prst="rect">
                  <a:avLst/>
                </a:prstGeom>
              </p:spPr>
            </p:pic>
            <p:sp>
              <p:nvSpPr>
                <p:cNvPr id="20" name="Rectangle 19">
                  <a:extLst>
                    <a:ext uri="{FF2B5EF4-FFF2-40B4-BE49-F238E27FC236}">
                      <a16:creationId xmlns:a16="http://schemas.microsoft.com/office/drawing/2014/main" id="{96EE6302-D0CE-4F6A-6A28-4540AD82CC74}"/>
                    </a:ext>
                  </a:extLst>
                </p:cNvPr>
                <p:cNvSpPr/>
                <p:nvPr/>
              </p:nvSpPr>
              <p:spPr>
                <a:xfrm>
                  <a:off x="477031" y="673008"/>
                  <a:ext cx="2024742" cy="46322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400" dirty="0"/>
                    <a:t>Input</a:t>
                  </a:r>
                </a:p>
                <a:p>
                  <a:pPr algn="ctr"/>
                  <a:r>
                    <a:rPr lang="it-IT" sz="1400" dirty="0"/>
                    <a:t>(</a:t>
                  </a:r>
                  <a:r>
                    <a:rPr lang="it-IT" sz="1400" dirty="0" err="1"/>
                    <a:t>seismic</a:t>
                  </a:r>
                  <a:r>
                    <a:rPr lang="it-IT" sz="1400" dirty="0"/>
                    <a:t> </a:t>
                  </a:r>
                  <a:r>
                    <a:rPr lang="it-IT" sz="1400" dirty="0" err="1"/>
                    <a:t>section</a:t>
                  </a:r>
                  <a:r>
                    <a:rPr lang="it-IT" sz="1400" dirty="0"/>
                    <a:t>)</a:t>
                  </a:r>
                  <a:endParaRPr lang="en-US" sz="1400" dirty="0"/>
                </a:p>
              </p:txBody>
            </p:sp>
          </p:grpSp>
          <p:grpSp>
            <p:nvGrpSpPr>
              <p:cNvPr id="29" name="Group 28">
                <a:extLst>
                  <a:ext uri="{FF2B5EF4-FFF2-40B4-BE49-F238E27FC236}">
                    <a16:creationId xmlns:a16="http://schemas.microsoft.com/office/drawing/2014/main" id="{1F5E36F3-4E2E-FE0C-DAC9-87A0CC67666F}"/>
                  </a:ext>
                </a:extLst>
              </p:cNvPr>
              <p:cNvGrpSpPr/>
              <p:nvPr/>
            </p:nvGrpSpPr>
            <p:grpSpPr>
              <a:xfrm>
                <a:off x="9374404" y="643812"/>
                <a:ext cx="1994553" cy="2221679"/>
                <a:chOff x="9299552" y="687815"/>
                <a:chExt cx="1994553" cy="2276637"/>
              </a:xfrm>
            </p:grpSpPr>
            <p:pic>
              <p:nvPicPr>
                <p:cNvPr id="27" name="Picture 26">
                  <a:extLst>
                    <a:ext uri="{FF2B5EF4-FFF2-40B4-BE49-F238E27FC236}">
                      <a16:creationId xmlns:a16="http://schemas.microsoft.com/office/drawing/2014/main" id="{10F1BADD-54D3-F95E-C904-F40C7CA7D2DC}"/>
                    </a:ext>
                  </a:extLst>
                </p:cNvPr>
                <p:cNvPicPr>
                  <a:picLocks noChangeAspect="1"/>
                </p:cNvPicPr>
                <p:nvPr/>
              </p:nvPicPr>
              <p:blipFill rotWithShape="1">
                <a:blip r:embed="rId4">
                  <a:extLst>
                    <a:ext uri="{28A0092B-C50C-407E-A947-70E740481C1C}">
                      <a14:useLocalDpi xmlns:a14="http://schemas.microsoft.com/office/drawing/2010/main" val="0"/>
                    </a:ext>
                  </a:extLst>
                </a:blip>
                <a:srcRect l="16643" t="55166" r="67015" b="2462"/>
                <a:stretch/>
              </p:blipFill>
              <p:spPr>
                <a:xfrm>
                  <a:off x="9299552" y="1046562"/>
                  <a:ext cx="1992355" cy="1917890"/>
                </a:xfrm>
                <a:prstGeom prst="rect">
                  <a:avLst/>
                </a:prstGeom>
              </p:spPr>
            </p:pic>
            <p:sp>
              <p:nvSpPr>
                <p:cNvPr id="28" name="Rectangle 27">
                  <a:extLst>
                    <a:ext uri="{FF2B5EF4-FFF2-40B4-BE49-F238E27FC236}">
                      <a16:creationId xmlns:a16="http://schemas.microsoft.com/office/drawing/2014/main" id="{ACC10386-7FA1-A87A-6567-19D89AB654BA}"/>
                    </a:ext>
                  </a:extLst>
                </p:cNvPr>
                <p:cNvSpPr/>
                <p:nvPr/>
              </p:nvSpPr>
              <p:spPr>
                <a:xfrm>
                  <a:off x="9317217" y="687815"/>
                  <a:ext cx="1976888" cy="4277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400" dirty="0"/>
                    <a:t>Output</a:t>
                  </a:r>
                </a:p>
                <a:p>
                  <a:pPr algn="ctr"/>
                  <a:r>
                    <a:rPr lang="it-IT" sz="1400" dirty="0"/>
                    <a:t>(</a:t>
                  </a:r>
                  <a:r>
                    <a:rPr lang="it-IT" sz="1400" dirty="0" err="1"/>
                    <a:t>predictions</a:t>
                  </a:r>
                  <a:r>
                    <a:rPr lang="it-IT" sz="1400" dirty="0"/>
                    <a:t>)</a:t>
                  </a:r>
                  <a:endParaRPr lang="en-US" sz="1400" dirty="0"/>
                </a:p>
              </p:txBody>
            </p:sp>
          </p:grpSp>
        </p:grpSp>
        <p:cxnSp>
          <p:nvCxnSpPr>
            <p:cNvPr id="31" name="Straight Arrow Connector 30">
              <a:extLst>
                <a:ext uri="{FF2B5EF4-FFF2-40B4-BE49-F238E27FC236}">
                  <a16:creationId xmlns:a16="http://schemas.microsoft.com/office/drawing/2014/main" id="{D89B7B4C-A890-3A0E-A03B-B12D817768DF}"/>
                </a:ext>
              </a:extLst>
            </p:cNvPr>
            <p:cNvCxnSpPr>
              <a:cxnSpLocks/>
            </p:cNvCxnSpPr>
            <p:nvPr/>
          </p:nvCxnSpPr>
          <p:spPr>
            <a:xfrm>
              <a:off x="8388221" y="1726163"/>
              <a:ext cx="117565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67A6280D-931E-D8E8-4621-2DC674A3C78B}"/>
              </a:ext>
            </a:extLst>
          </p:cNvPr>
          <p:cNvGrpSpPr/>
          <p:nvPr/>
        </p:nvGrpSpPr>
        <p:grpSpPr>
          <a:xfrm>
            <a:off x="1890890" y="4014757"/>
            <a:ext cx="8567497" cy="2862322"/>
            <a:chOff x="488141" y="3865644"/>
            <a:chExt cx="8182947" cy="2827237"/>
          </a:xfrm>
        </p:grpSpPr>
        <p:sp>
          <p:nvSpPr>
            <p:cNvPr id="37" name="TextBox 36">
              <a:extLst>
                <a:ext uri="{FF2B5EF4-FFF2-40B4-BE49-F238E27FC236}">
                  <a16:creationId xmlns:a16="http://schemas.microsoft.com/office/drawing/2014/main" id="{75BBA91F-CFCF-101B-58FE-3898ECF20EC1}"/>
                </a:ext>
              </a:extLst>
            </p:cNvPr>
            <p:cNvSpPr txBox="1"/>
            <p:nvPr/>
          </p:nvSpPr>
          <p:spPr>
            <a:xfrm>
              <a:off x="488141" y="3865644"/>
              <a:ext cx="8182947" cy="2827237"/>
            </a:xfrm>
            <a:prstGeom prst="rect">
              <a:avLst/>
            </a:prstGeom>
            <a:noFill/>
          </p:spPr>
          <p:txBody>
            <a:bodyPr wrap="square" rtlCol="0">
              <a:spAutoFit/>
            </a:bodyPr>
            <a:lstStyle/>
            <a:p>
              <a:pPr marL="285750" indent="-285750">
                <a:buFont typeface="Arial" panose="020B0604020202020204" pitchFamily="34" charset="0"/>
                <a:buChar char="•"/>
              </a:pPr>
              <a:r>
                <a:rPr lang="it-IT" dirty="0" err="1">
                  <a:solidFill>
                    <a:schemeClr val="bg1"/>
                  </a:solidFill>
                </a:rPr>
                <a:t>Preprocess</a:t>
              </a:r>
              <a:r>
                <a:rPr lang="it-IT" dirty="0">
                  <a:solidFill>
                    <a:schemeClr val="bg1"/>
                  </a:solidFill>
                </a:rPr>
                <a:t> the images to </a:t>
              </a:r>
              <a:r>
                <a:rPr lang="it-IT" dirty="0" err="1">
                  <a:solidFill>
                    <a:schemeClr val="bg1"/>
                  </a:solidFill>
                </a:rPr>
                <a:t>fit</a:t>
              </a:r>
              <a:r>
                <a:rPr lang="it-IT" dirty="0">
                  <a:solidFill>
                    <a:schemeClr val="bg1"/>
                  </a:solidFill>
                </a:rPr>
                <a:t> </a:t>
              </a:r>
              <a:r>
                <a:rPr lang="it-IT" dirty="0" err="1">
                  <a:solidFill>
                    <a:schemeClr val="bg1"/>
                  </a:solidFill>
                </a:rPr>
                <a:t>them</a:t>
              </a:r>
              <a:r>
                <a:rPr lang="it-IT" dirty="0">
                  <a:solidFill>
                    <a:schemeClr val="bg1"/>
                  </a:solidFill>
                </a:rPr>
                <a:t> to the CNN</a:t>
              </a:r>
            </a:p>
            <a:p>
              <a:pPr marL="285750" indent="-285750">
                <a:buFont typeface="Arial" panose="020B0604020202020204" pitchFamily="34" charset="0"/>
                <a:buChar char="•"/>
              </a:pPr>
              <a:r>
                <a:rPr lang="it-IT" dirty="0">
                  <a:solidFill>
                    <a:schemeClr val="bg1"/>
                  </a:solidFill>
                </a:rPr>
                <a:t>Weights </a:t>
              </a:r>
              <a:r>
                <a:rPr lang="it-IT" dirty="0" err="1">
                  <a:solidFill>
                    <a:schemeClr val="bg1"/>
                  </a:solidFill>
                </a:rPr>
                <a:t>initialization</a:t>
              </a:r>
              <a:r>
                <a:rPr lang="it-IT" dirty="0">
                  <a:solidFill>
                    <a:schemeClr val="bg1"/>
                  </a:solidFill>
                </a:rPr>
                <a:t> (</a:t>
              </a:r>
              <a:r>
                <a:rPr lang="it-IT" dirty="0" err="1">
                  <a:solidFill>
                    <a:schemeClr val="bg1"/>
                  </a:solidFill>
                </a:rPr>
                <a:t>Imagenet</a:t>
              </a:r>
              <a:r>
                <a:rPr lang="it-IT" dirty="0">
                  <a:solidFill>
                    <a:schemeClr val="bg1"/>
                  </a:solidFill>
                </a:rPr>
                <a:t>)</a:t>
              </a:r>
            </a:p>
            <a:p>
              <a:pPr marL="285750" indent="-285750">
                <a:buFont typeface="Arial" panose="020B0604020202020204" pitchFamily="34" charset="0"/>
                <a:buChar char="•"/>
              </a:pPr>
              <a:r>
                <a:rPr lang="en-US" dirty="0">
                  <a:solidFill>
                    <a:schemeClr val="bg1"/>
                  </a:solidFill>
                </a:rPr>
                <a:t>Convolutional and </a:t>
              </a:r>
              <a:r>
                <a:rPr lang="en-US" dirty="0" err="1">
                  <a:solidFill>
                    <a:schemeClr val="bg1"/>
                  </a:solidFill>
                </a:rPr>
                <a:t>MaxPooling</a:t>
              </a:r>
              <a:r>
                <a:rPr lang="en-US" dirty="0">
                  <a:solidFill>
                    <a:schemeClr val="bg1"/>
                  </a:solidFill>
                </a:rPr>
                <a:t> layers </a:t>
              </a:r>
            </a:p>
            <a:p>
              <a:r>
                <a:rPr lang="en-US" dirty="0">
                  <a:solidFill>
                    <a:schemeClr val="bg1"/>
                  </a:solidFill>
                </a:rPr>
                <a:t>    (with </a:t>
              </a:r>
              <a:r>
                <a:rPr lang="en-US" dirty="0" err="1">
                  <a:solidFill>
                    <a:schemeClr val="bg1"/>
                  </a:solidFill>
                </a:rPr>
                <a:t>ReLU</a:t>
              </a:r>
              <a:r>
                <a:rPr lang="en-US" dirty="0">
                  <a:solidFill>
                    <a:schemeClr val="bg1"/>
                  </a:solidFill>
                </a:rPr>
                <a:t> activation function)</a:t>
              </a:r>
            </a:p>
            <a:p>
              <a:pPr marL="285750" indent="-285750">
                <a:buFont typeface="Arial" panose="020B0604020202020204" pitchFamily="34" charset="0"/>
                <a:buChar char="•"/>
              </a:pPr>
              <a:r>
                <a:rPr lang="en-US" dirty="0">
                  <a:solidFill>
                    <a:schemeClr val="bg1"/>
                  </a:solidFill>
                </a:rPr>
                <a:t>Sigmoid activation function</a:t>
              </a:r>
            </a:p>
            <a:p>
              <a:pPr marL="285750" indent="-285750">
                <a:buFont typeface="Arial" panose="020B0604020202020204" pitchFamily="34" charset="0"/>
                <a:buChar char="•"/>
              </a:pPr>
              <a:r>
                <a:rPr lang="en-US" dirty="0">
                  <a:solidFill>
                    <a:schemeClr val="bg1"/>
                  </a:solidFill>
                </a:rPr>
                <a:t>Cross-Entropy Loss calculation</a:t>
              </a:r>
            </a:p>
            <a:p>
              <a:pPr marL="285750" indent="-285750">
                <a:buFont typeface="Arial" panose="020B0604020202020204" pitchFamily="34" charset="0"/>
                <a:buChar char="•"/>
              </a:pPr>
              <a:r>
                <a:rPr lang="en-US" dirty="0">
                  <a:solidFill>
                    <a:schemeClr val="bg1"/>
                  </a:solidFill>
                </a:rPr>
                <a:t>Compute Intersection Over Union metric </a:t>
              </a:r>
            </a:p>
            <a:p>
              <a:pPr marL="285750" indent="-285750">
                <a:buFont typeface="Arial" panose="020B0604020202020204" pitchFamily="34" charset="0"/>
                <a:buChar char="•"/>
              </a:pPr>
              <a:r>
                <a:rPr lang="en-US" dirty="0">
                  <a:solidFill>
                    <a:schemeClr val="bg1"/>
                  </a:solidFill>
                </a:rPr>
                <a:t>Backpropagation (minimization of the loss function)</a:t>
              </a:r>
            </a:p>
            <a:p>
              <a:pPr marL="285750" indent="-285750">
                <a:buFont typeface="Arial" panose="020B0604020202020204" pitchFamily="34" charset="0"/>
                <a:buChar char="•"/>
              </a:pPr>
              <a:r>
                <a:rPr lang="en-US" dirty="0">
                  <a:solidFill>
                    <a:schemeClr val="bg1"/>
                  </a:solidFill>
                </a:rPr>
                <a:t>Salt body prediction</a:t>
              </a:r>
            </a:p>
            <a:p>
              <a:pPr marL="285750" indent="-285750">
                <a:buFont typeface="Arial" panose="020B0604020202020204" pitchFamily="34" charset="0"/>
                <a:buChar char="•"/>
              </a:pPr>
              <a:endParaRPr lang="en-US" dirty="0">
                <a:solidFill>
                  <a:schemeClr val="bg1"/>
                </a:solidFill>
              </a:endParaRPr>
            </a:p>
          </p:txBody>
        </p:sp>
        <p:sp>
          <p:nvSpPr>
            <p:cNvPr id="40" name="Right Brace 39">
              <a:extLst>
                <a:ext uri="{FF2B5EF4-FFF2-40B4-BE49-F238E27FC236}">
                  <a16:creationId xmlns:a16="http://schemas.microsoft.com/office/drawing/2014/main" id="{41E99107-91F2-7FC1-A0FF-B084678A4F98}"/>
                </a:ext>
              </a:extLst>
            </p:cNvPr>
            <p:cNvSpPr/>
            <p:nvPr/>
          </p:nvSpPr>
          <p:spPr>
            <a:xfrm>
              <a:off x="5493671" y="4223335"/>
              <a:ext cx="375447" cy="1535325"/>
            </a:xfrm>
            <a:prstGeom prst="rightBrace">
              <a:avLst>
                <a:gd name="adj1" fmla="val 8333"/>
                <a:gd name="adj2" fmla="val 48995"/>
              </a:avLst>
            </a:prstGeom>
            <a:ln w="381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BFEF3AB-4FBA-1F7A-004A-46A7CAAE9905}"/>
                </a:ext>
              </a:extLst>
            </p:cNvPr>
            <p:cNvSpPr txBox="1"/>
            <p:nvPr/>
          </p:nvSpPr>
          <p:spPr>
            <a:xfrm>
              <a:off x="5916495" y="4804726"/>
              <a:ext cx="2476983" cy="364805"/>
            </a:xfrm>
            <a:prstGeom prst="rect">
              <a:avLst/>
            </a:prstGeom>
            <a:noFill/>
          </p:spPr>
          <p:txBody>
            <a:bodyPr wrap="square" rtlCol="0">
              <a:spAutoFit/>
            </a:bodyPr>
            <a:lstStyle/>
            <a:p>
              <a:r>
                <a:rPr lang="it-IT" b="1" dirty="0" err="1">
                  <a:solidFill>
                    <a:schemeClr val="accent2">
                      <a:lumMod val="40000"/>
                      <a:lumOff val="60000"/>
                    </a:schemeClr>
                  </a:solidFill>
                </a:rPr>
                <a:t>Forward</a:t>
              </a:r>
              <a:r>
                <a:rPr lang="it-IT" b="1" dirty="0">
                  <a:solidFill>
                    <a:schemeClr val="accent2">
                      <a:lumMod val="40000"/>
                      <a:lumOff val="60000"/>
                    </a:schemeClr>
                  </a:solidFill>
                </a:rPr>
                <a:t> </a:t>
              </a:r>
              <a:r>
                <a:rPr lang="it-IT" b="1" dirty="0" err="1">
                  <a:solidFill>
                    <a:schemeClr val="accent2">
                      <a:lumMod val="40000"/>
                      <a:lumOff val="60000"/>
                    </a:schemeClr>
                  </a:solidFill>
                </a:rPr>
                <a:t>propagation</a:t>
              </a:r>
              <a:endParaRPr lang="en-US" b="1" dirty="0">
                <a:solidFill>
                  <a:schemeClr val="accent2">
                    <a:lumMod val="40000"/>
                    <a:lumOff val="60000"/>
                  </a:schemeClr>
                </a:solidFill>
              </a:endParaRPr>
            </a:p>
          </p:txBody>
        </p:sp>
      </p:grpSp>
      <p:sp>
        <p:nvSpPr>
          <p:cNvPr id="3" name="TextBox 2">
            <a:extLst>
              <a:ext uri="{FF2B5EF4-FFF2-40B4-BE49-F238E27FC236}">
                <a16:creationId xmlns:a16="http://schemas.microsoft.com/office/drawing/2014/main" id="{828E077F-BC26-2765-ED08-D6A7CED12620}"/>
              </a:ext>
            </a:extLst>
          </p:cNvPr>
          <p:cNvSpPr txBox="1"/>
          <p:nvPr/>
        </p:nvSpPr>
        <p:spPr>
          <a:xfrm>
            <a:off x="1927409" y="328550"/>
            <a:ext cx="8662630" cy="584775"/>
          </a:xfrm>
          <a:prstGeom prst="rect">
            <a:avLst/>
          </a:prstGeom>
          <a:noFill/>
        </p:spPr>
        <p:txBody>
          <a:bodyPr wrap="square">
            <a:spAutoFit/>
          </a:bodyPr>
          <a:lstStyle/>
          <a:p>
            <a:pPr algn="ctr"/>
            <a:r>
              <a:rPr lang="it-IT" altLang="ko-KR" sz="3200" dirty="0" err="1">
                <a:solidFill>
                  <a:srgbClr val="E6FD9D"/>
                </a:solidFill>
                <a:cs typeface="Arial" pitchFamily="34" charset="0"/>
              </a:rPr>
              <a:t>Convolutional</a:t>
            </a:r>
            <a:r>
              <a:rPr lang="it-IT" altLang="ko-KR" sz="3200" dirty="0">
                <a:solidFill>
                  <a:srgbClr val="E6FD9D"/>
                </a:solidFill>
                <a:cs typeface="Arial" pitchFamily="34" charset="0"/>
              </a:rPr>
              <a:t> </a:t>
            </a:r>
            <a:r>
              <a:rPr lang="it-IT" altLang="ko-KR" sz="3200" dirty="0" err="1">
                <a:solidFill>
                  <a:srgbClr val="E6FD9D"/>
                </a:solidFill>
                <a:cs typeface="Arial" pitchFamily="34" charset="0"/>
              </a:rPr>
              <a:t>Neural</a:t>
            </a:r>
            <a:r>
              <a:rPr lang="it-IT" altLang="ko-KR" sz="3200" dirty="0">
                <a:solidFill>
                  <a:srgbClr val="E6FD9D"/>
                </a:solidFill>
                <a:cs typeface="Arial" pitchFamily="34" charset="0"/>
              </a:rPr>
              <a:t> Networks Pipeline</a:t>
            </a:r>
            <a:endParaRPr lang="ko-KR" altLang="en-US" sz="3200" dirty="0">
              <a:solidFill>
                <a:srgbClr val="E6FD9D"/>
              </a:solidFill>
              <a:cs typeface="Arial" pitchFamily="34" charset="0"/>
            </a:endParaRPr>
          </a:p>
        </p:txBody>
      </p:sp>
      <p:sp>
        <p:nvSpPr>
          <p:cNvPr id="2" name="TextBox 1">
            <a:extLst>
              <a:ext uri="{FF2B5EF4-FFF2-40B4-BE49-F238E27FC236}">
                <a16:creationId xmlns:a16="http://schemas.microsoft.com/office/drawing/2014/main" id="{3325FF8D-B5C7-755D-A0A0-164C240C66CE}"/>
              </a:ext>
            </a:extLst>
          </p:cNvPr>
          <p:cNvSpPr txBox="1"/>
          <p:nvPr/>
        </p:nvSpPr>
        <p:spPr>
          <a:xfrm>
            <a:off x="327573" y="3654370"/>
            <a:ext cx="6558419" cy="230832"/>
          </a:xfrm>
          <a:prstGeom prst="rect">
            <a:avLst/>
          </a:prstGeom>
          <a:noFill/>
        </p:spPr>
        <p:txBody>
          <a:bodyPr wrap="square">
            <a:spAutoFit/>
          </a:bodyPr>
          <a:lstStyle/>
          <a:p>
            <a:r>
              <a:rPr lang="en-US" sz="900" dirty="0">
                <a:solidFill>
                  <a:schemeClr val="bg1"/>
                </a:solidFill>
              </a:rPr>
              <a:t>Fig 12. Forward propagation step of a Convolutional Neural Network for seismic segmentation.</a:t>
            </a:r>
            <a:endParaRPr lang="en-US" sz="900" i="1" dirty="0">
              <a:solidFill>
                <a:schemeClr val="bg1"/>
              </a:solidFill>
              <a:latin typeface="Inter-Regular" panose="020B0604020202020204" charset="0"/>
              <a:ea typeface="Inter-Regular" panose="020B0604020202020204" charset="0"/>
            </a:endParaRPr>
          </a:p>
        </p:txBody>
      </p:sp>
    </p:spTree>
    <p:extLst>
      <p:ext uri="{BB962C8B-B14F-4D97-AF65-F5344CB8AC3E}">
        <p14:creationId xmlns:p14="http://schemas.microsoft.com/office/powerpoint/2010/main" val="2992906474"/>
      </p:ext>
    </p:extLst>
  </p:cSld>
  <p:clrMapOvr>
    <a:masterClrMapping/>
  </p:clrMapOvr>
</p:sld>
</file>

<file path=ppt/theme/theme1.xml><?xml version="1.0" encoding="utf-8"?>
<a:theme xmlns:a="http://schemas.openxmlformats.org/drawingml/2006/main" name="Cover and End Slide Master">
  <a:themeElements>
    <a:clrScheme name="ALLPPT-616">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16">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07">
      <a:dk1>
        <a:sysClr val="windowText" lastClr="000000"/>
      </a:dk1>
      <a:lt1>
        <a:sysClr val="window" lastClr="FFFFFF"/>
      </a:lt1>
      <a:dk2>
        <a:srgbClr val="44546A"/>
      </a:dk2>
      <a:lt2>
        <a:srgbClr val="E7E6E6"/>
      </a:lt2>
      <a:accent1>
        <a:srgbClr val="02ECEC"/>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6271</TotalTime>
  <Words>2914</Words>
  <Application>Microsoft Office PowerPoint</Application>
  <PresentationFormat>Widescreen</PresentationFormat>
  <Paragraphs>267</Paragraphs>
  <Slides>25</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vt:lpstr>
      <vt:lpstr>Calibri</vt:lpstr>
      <vt:lpstr>Cambria Math</vt:lpstr>
      <vt:lpstr>Inter-Regular</vt:lpstr>
      <vt:lpstr>Roboto</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Diego E. Farchione</cp:lastModifiedBy>
  <cp:revision>105</cp:revision>
  <dcterms:created xsi:type="dcterms:W3CDTF">2020-01-20T05:08:25Z</dcterms:created>
  <dcterms:modified xsi:type="dcterms:W3CDTF">2022-09-25T20:02:18Z</dcterms:modified>
</cp:coreProperties>
</file>